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7" r:id="rId3"/>
    <p:sldId id="258" r:id="rId4"/>
    <p:sldId id="293" r:id="rId5"/>
    <p:sldId id="259" r:id="rId6"/>
    <p:sldId id="260" r:id="rId7"/>
    <p:sldId id="261" r:id="rId8"/>
    <p:sldId id="262" r:id="rId9"/>
    <p:sldId id="263" r:id="rId10"/>
    <p:sldId id="297" r:id="rId11"/>
    <p:sldId id="267" r:id="rId12"/>
    <p:sldId id="294" r:id="rId13"/>
    <p:sldId id="295" r:id="rId14"/>
    <p:sldId id="345" r:id="rId15"/>
    <p:sldId id="296" r:id="rId16"/>
    <p:sldId id="346" r:id="rId17"/>
    <p:sldId id="298" r:id="rId18"/>
    <p:sldId id="283" r:id="rId19"/>
    <p:sldId id="299" r:id="rId20"/>
    <p:sldId id="300" r:id="rId21"/>
    <p:sldId id="268" r:id="rId22"/>
    <p:sldId id="269" r:id="rId23"/>
    <p:sldId id="343" r:id="rId24"/>
    <p:sldId id="311" r:id="rId25"/>
    <p:sldId id="312" r:id="rId26"/>
    <p:sldId id="264" r:id="rId27"/>
    <p:sldId id="347" r:id="rId28"/>
    <p:sldId id="265" r:id="rId29"/>
    <p:sldId id="266" r:id="rId30"/>
    <p:sldId id="276" r:id="rId31"/>
    <p:sldId id="301" r:id="rId32"/>
    <p:sldId id="271" r:id="rId33"/>
    <p:sldId id="272" r:id="rId34"/>
    <p:sldId id="273" r:id="rId35"/>
    <p:sldId id="304" r:id="rId36"/>
    <p:sldId id="306" r:id="rId37"/>
    <p:sldId id="350" r:id="rId38"/>
    <p:sldId id="286" r:id="rId39"/>
    <p:sldId id="305" r:id="rId40"/>
    <p:sldId id="307" r:id="rId41"/>
    <p:sldId id="308" r:id="rId42"/>
    <p:sldId id="344" r:id="rId43"/>
    <p:sldId id="313" r:id="rId44"/>
    <p:sldId id="303" r:id="rId45"/>
    <p:sldId id="314" r:id="rId46"/>
    <p:sldId id="317" r:id="rId47"/>
    <p:sldId id="316" r:id="rId48"/>
    <p:sldId id="333" r:id="rId49"/>
    <p:sldId id="335" r:id="rId50"/>
    <p:sldId id="336" r:id="rId51"/>
    <p:sldId id="326" r:id="rId52"/>
    <p:sldId id="337" r:id="rId53"/>
    <p:sldId id="338" r:id="rId54"/>
    <p:sldId id="327" r:id="rId55"/>
    <p:sldId id="339" r:id="rId56"/>
    <p:sldId id="340" r:id="rId57"/>
    <p:sldId id="341" r:id="rId58"/>
    <p:sldId id="342" r:id="rId59"/>
    <p:sldId id="332" r:id="rId60"/>
    <p:sldId id="348" r:id="rId61"/>
    <p:sldId id="349" r:id="rId6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3"/>
    <p:restoredTop sz="93907" autoAdjust="0"/>
  </p:normalViewPr>
  <p:slideViewPr>
    <p:cSldViewPr snapToGrid="0" snapToObjects="1">
      <p:cViewPr varScale="1">
        <p:scale>
          <a:sx n="112" d="100"/>
          <a:sy n="112" d="100"/>
        </p:scale>
        <p:origin x="1566" y="96"/>
      </p:cViewPr>
      <p:guideLst/>
    </p:cSldViewPr>
  </p:slideViewPr>
  <p:outlineViewPr>
    <p:cViewPr>
      <p:scale>
        <a:sx n="33" d="100"/>
        <a:sy n="33" d="100"/>
      </p:scale>
      <p:origin x="0" y="-1104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8" d="100"/>
          <a:sy n="78" d="100"/>
        </p:scale>
        <p:origin x="256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1143000" y="685800"/>
            <a:ext cx="4572000" cy="3429000"/>
          </a:xfrm>
          <a:prstGeom prst="rect">
            <a:avLst/>
          </a:prstGeom>
        </p:spPr>
        <p:txBody>
          <a:bodyPr/>
          <a:lstStyle/>
          <a:p>
            <a:endParaRPr/>
          </a:p>
        </p:txBody>
      </p:sp>
      <p:sp>
        <p:nvSpPr>
          <p:cNvPr id="325" name="Shape 3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a:latin typeface="+mn-lt"/>
        <a:ea typeface="+mn-ea"/>
        <a:cs typeface="+mn-cs"/>
        <a:sym typeface="Helvetica Neue"/>
      </a:defRPr>
    </a:lvl1pPr>
    <a:lvl2pPr indent="228600" latinLnBrk="0">
      <a:defRPr>
        <a:latin typeface="+mn-lt"/>
        <a:ea typeface="+mn-ea"/>
        <a:cs typeface="+mn-cs"/>
        <a:sym typeface="Helvetica Neue"/>
      </a:defRPr>
    </a:lvl2pPr>
    <a:lvl3pPr indent="457200" latinLnBrk="0">
      <a:defRPr>
        <a:latin typeface="+mn-lt"/>
        <a:ea typeface="+mn-ea"/>
        <a:cs typeface="+mn-cs"/>
        <a:sym typeface="Helvetica Neue"/>
      </a:defRPr>
    </a:lvl3pPr>
    <a:lvl4pPr indent="685800" latinLnBrk="0">
      <a:defRPr>
        <a:latin typeface="+mn-lt"/>
        <a:ea typeface="+mn-ea"/>
        <a:cs typeface="+mn-cs"/>
        <a:sym typeface="Helvetica Neue"/>
      </a:defRPr>
    </a:lvl4pPr>
    <a:lvl5pPr indent="914400" latinLnBrk="0">
      <a:defRPr>
        <a:latin typeface="+mn-lt"/>
        <a:ea typeface="+mn-ea"/>
        <a:cs typeface="+mn-cs"/>
        <a:sym typeface="Helvetica Neue"/>
      </a:defRPr>
    </a:lvl5pPr>
    <a:lvl6pPr indent="1143000" latinLnBrk="0">
      <a:defRPr>
        <a:latin typeface="+mn-lt"/>
        <a:ea typeface="+mn-ea"/>
        <a:cs typeface="+mn-cs"/>
        <a:sym typeface="Helvetica Neue"/>
      </a:defRPr>
    </a:lvl6pPr>
    <a:lvl7pPr indent="1371600" latinLnBrk="0">
      <a:defRPr>
        <a:latin typeface="+mn-lt"/>
        <a:ea typeface="+mn-ea"/>
        <a:cs typeface="+mn-cs"/>
        <a:sym typeface="Helvetica Neue"/>
      </a:defRPr>
    </a:lvl7pPr>
    <a:lvl8pPr indent="1600200" latinLnBrk="0">
      <a:defRPr>
        <a:latin typeface="+mn-lt"/>
        <a:ea typeface="+mn-ea"/>
        <a:cs typeface="+mn-cs"/>
        <a:sym typeface="Helvetica Neue"/>
      </a:defRPr>
    </a:lvl8pPr>
    <a:lvl9pPr indent="1828800" latinLnBrk="0">
      <a:defRPr>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lvl1pPr>
              <a:buSzPct val="100000"/>
              <a:buChar char="●"/>
            </a:lvl1pPr>
          </a:lstStyle>
          <a:p>
            <a:pPr marL="0" marR="0" lvl="0" indent="0" defTabSz="914400" eaLnBrk="1" fontAlgn="auto" latinLnBrk="0" hangingPunct="1">
              <a:lnSpc>
                <a:spcPct val="100000"/>
              </a:lnSpc>
              <a:spcBef>
                <a:spcPts val="0"/>
              </a:spcBef>
              <a:spcAft>
                <a:spcPts val="0"/>
              </a:spcAft>
              <a:buClrTx/>
              <a:buSzPct val="100000"/>
              <a:buFontTx/>
              <a:buNone/>
              <a:tabLst/>
              <a:defRPr/>
            </a:pPr>
            <a:r>
              <a:rPr lang="en-GB" dirty="0"/>
              <a:t>Hello</a:t>
            </a:r>
          </a:p>
          <a:p>
            <a:pPr marL="0" marR="0" lvl="0" indent="0" defTabSz="914400" eaLnBrk="1" fontAlgn="auto" latinLnBrk="0" hangingPunct="1">
              <a:lnSpc>
                <a:spcPct val="100000"/>
              </a:lnSpc>
              <a:spcBef>
                <a:spcPts val="0"/>
              </a:spcBef>
              <a:spcAft>
                <a:spcPts val="0"/>
              </a:spcAft>
              <a:buClrTx/>
              <a:buSzPct val="100000"/>
              <a:buFontTx/>
              <a:buNone/>
              <a:tabLst/>
              <a:defRPr/>
            </a:pPr>
            <a:endParaRPr lang="en-GB" dirty="0"/>
          </a:p>
          <a:p>
            <a:pPr marL="0" marR="0" lvl="1" indent="0" defTabSz="914400" eaLnBrk="1" fontAlgn="auto" latinLnBrk="0" hangingPunct="1">
              <a:lnSpc>
                <a:spcPct val="100000"/>
              </a:lnSpc>
              <a:spcBef>
                <a:spcPts val="0"/>
              </a:spcBef>
              <a:spcAft>
                <a:spcPts val="0"/>
              </a:spcAft>
              <a:buClrTx/>
              <a:buSzPct val="100000"/>
              <a:buFontTx/>
              <a:buNone/>
              <a:tabLst/>
              <a:defRPr/>
            </a:pPr>
            <a:r>
              <a:rPr lang="en-GB" dirty="0"/>
              <a:t>I’m Anya,</a:t>
            </a:r>
            <a:r>
              <a:rPr lang="en-GB" baseline="0" dirty="0"/>
              <a:t> a librarian in the House of Commons Library</a:t>
            </a:r>
          </a:p>
          <a:p>
            <a:pPr marL="0" marR="0" lvl="1" indent="0" defTabSz="914400" eaLnBrk="1" fontAlgn="auto" latinLnBrk="0" hangingPunct="1">
              <a:lnSpc>
                <a:spcPct val="100000"/>
              </a:lnSpc>
              <a:spcBef>
                <a:spcPts val="0"/>
              </a:spcBef>
              <a:spcAft>
                <a:spcPts val="0"/>
              </a:spcAft>
              <a:buClrTx/>
              <a:buSzPct val="100000"/>
              <a:buFontTx/>
              <a:buNone/>
              <a:tabLst/>
              <a:defRPr/>
            </a:pPr>
            <a:endParaRPr lang="en-GB" baseline="0" dirty="0"/>
          </a:p>
          <a:p>
            <a:pPr marL="0" marR="0" lvl="1" indent="0" defTabSz="914400" eaLnBrk="1" fontAlgn="auto" latinLnBrk="0" hangingPunct="1">
              <a:lnSpc>
                <a:spcPct val="100000"/>
              </a:lnSpc>
              <a:spcBef>
                <a:spcPts val="0"/>
              </a:spcBef>
              <a:spcAft>
                <a:spcPts val="0"/>
              </a:spcAft>
              <a:buClrTx/>
              <a:buSzPct val="100000"/>
              <a:buFontTx/>
              <a:buNone/>
              <a:tabLst/>
              <a:defRPr/>
            </a:pPr>
            <a:r>
              <a:rPr lang="en-GB" baseline="0" dirty="0"/>
              <a:t>I’m here with my colleague, Michael, a data architect in the Parliamentary Digital Service</a:t>
            </a:r>
          </a:p>
          <a:p>
            <a:pPr marL="0" marR="0" lvl="1" indent="0" defTabSz="914400" eaLnBrk="1" fontAlgn="auto" latinLnBrk="0" hangingPunct="1">
              <a:lnSpc>
                <a:spcPct val="100000"/>
              </a:lnSpc>
              <a:spcBef>
                <a:spcPts val="0"/>
              </a:spcBef>
              <a:spcAft>
                <a:spcPts val="0"/>
              </a:spcAft>
              <a:buClrTx/>
              <a:buSzPct val="100000"/>
              <a:buFontTx/>
              <a:buNone/>
              <a:tabLst/>
              <a:defRPr/>
            </a:pPr>
            <a:endParaRPr lang="en-GB" baseline="0" dirty="0"/>
          </a:p>
          <a:p>
            <a:pPr marL="0" marR="0" lvl="1" indent="0" defTabSz="914400" eaLnBrk="1" fontAlgn="auto" latinLnBrk="0" hangingPunct="1">
              <a:lnSpc>
                <a:spcPct val="100000"/>
              </a:lnSpc>
              <a:spcBef>
                <a:spcPts val="0"/>
              </a:spcBef>
              <a:spcAft>
                <a:spcPts val="0"/>
              </a:spcAft>
              <a:buClrTx/>
              <a:buSzPct val="100000"/>
              <a:buFontTx/>
              <a:buNone/>
              <a:tabLst/>
              <a:defRPr/>
            </a:pPr>
            <a:r>
              <a:rPr lang="en-GB" baseline="0" dirty="0"/>
              <a:t>And a big fan of librarians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r>
              <a:rPr lang="en-GB" dirty="0"/>
              <a:t>So, that is Parliament for beginners</a:t>
            </a:r>
          </a:p>
          <a:p>
            <a:endParaRPr lang="en-GB" dirty="0"/>
          </a:p>
          <a:p>
            <a:r>
              <a:rPr lang="en-GB" dirty="0"/>
              <a:t>On to one</a:t>
            </a:r>
            <a:r>
              <a:rPr lang="en-GB" baseline="0" dirty="0"/>
              <a:t> of the problems we’ve been trying to solve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2018 we were asked to make a publicly available Statutory Instrument tracking service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And we did</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This talk</a:t>
            </a:r>
            <a:r>
              <a:rPr lang="en-US" sz="1100" b="0" i="0" u="none" strike="noStrike" cap="none" baseline="0" dirty="0">
                <a:solidFill>
                  <a:srgbClr val="000000"/>
                </a:solidFill>
                <a:effectLst/>
                <a:latin typeface="Arial"/>
                <a:ea typeface="Arial"/>
                <a:cs typeface="Arial"/>
                <a:sym typeface="Arial"/>
              </a:rPr>
              <a:t> is kind of about that</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But hopefully some of what we cover will be applicable anywhere and to anything</a:t>
            </a:r>
            <a:endParaRPr dirty="0"/>
          </a:p>
        </p:txBody>
      </p:sp>
    </p:spTree>
    <p:extLst>
      <p:ext uri="{BB962C8B-B14F-4D97-AF65-F5344CB8AC3E}">
        <p14:creationId xmlns:p14="http://schemas.microsoft.com/office/powerpoint/2010/main" val="666909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those new to Statutory Instruments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Acts of Parliament delegate certain powers to ministers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Ministers may create secondary legislation under these powers so long as they comply with certain duties</a:t>
            </a:r>
            <a:r>
              <a:rPr lang="en-US" sz="1100" b="0" i="0" u="none" strike="noStrike" cap="none" baseline="0" dirty="0">
                <a:solidFill>
                  <a:srgbClr val="000000"/>
                </a:solidFill>
                <a:effectLst/>
                <a:latin typeface="Arial"/>
                <a:ea typeface="Arial"/>
                <a:cs typeface="Arial"/>
                <a:sym typeface="Arial"/>
              </a:rPr>
              <a:t> toward Parliament</a:t>
            </a: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 the UK SIs are the most frequently used type of secondary legislation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889003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important thing in terms of our time scales</a:t>
            </a:r>
            <a:r>
              <a:rPr lang="en-US" sz="1100" b="0" i="0" u="none" strike="noStrike" cap="none" baseline="0" dirty="0">
                <a:solidFill>
                  <a:srgbClr val="000000"/>
                </a:solidFill>
                <a:effectLst/>
                <a:latin typeface="Arial"/>
                <a:ea typeface="Arial"/>
                <a:cs typeface="Arial"/>
                <a:sym typeface="Arial"/>
              </a:rPr>
              <a:t> was that much of the legislation required to implement brexit was expected to arrive in the form of statutory instruments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And indeed did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Since then, we’ve all been through the pandemic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Much of the legislation used to deal with that has also been in the form of statutory instruments</a:t>
            </a:r>
            <a:endParaRPr lang="en-US" dirty="0"/>
          </a:p>
        </p:txBody>
      </p:sp>
    </p:spTree>
    <p:extLst>
      <p:ext uri="{BB962C8B-B14F-4D97-AF65-F5344CB8AC3E}">
        <p14:creationId xmlns:p14="http://schemas.microsoft.com/office/powerpoint/2010/main" val="564892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Almost all offices in both Houses touch on statutory</a:t>
            </a:r>
            <a:r>
              <a:rPr lang="en-US" sz="1100" b="0" i="0" u="none" strike="noStrike" cap="none" baseline="0" dirty="0">
                <a:solidFill>
                  <a:srgbClr val="000000"/>
                </a:solidFill>
                <a:effectLst/>
                <a:latin typeface="Arial"/>
                <a:ea typeface="Arial"/>
                <a:cs typeface="Arial"/>
                <a:sym typeface="Arial"/>
              </a:rPr>
              <a:t> instrument</a:t>
            </a:r>
            <a:r>
              <a:rPr lang="en-US" sz="1100" b="0" i="0" u="none" strike="noStrike" cap="none" dirty="0">
                <a:solidFill>
                  <a:srgbClr val="000000"/>
                </a:solidFill>
                <a:effectLst/>
                <a:latin typeface="Arial"/>
                <a:ea typeface="Arial"/>
                <a:cs typeface="Arial"/>
                <a:sym typeface="Arial"/>
              </a:rPr>
              <a:t> procedure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Both Journal Offices, both Table Offices and various committees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order to track an SI one needs to track the activities of assorted committees and </a:t>
            </a:r>
            <a:r>
              <a:rPr lang="en-US" sz="1100" b="0" i="0" u="none" strike="noStrike" cap="none" baseline="0" dirty="0">
                <a:solidFill>
                  <a:srgbClr val="000000"/>
                </a:solidFill>
                <a:effectLst/>
                <a:latin typeface="Arial"/>
                <a:ea typeface="Arial"/>
                <a:cs typeface="Arial"/>
                <a:sym typeface="Arial"/>
              </a:rPr>
              <a:t>offices represented here</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You need to know which committees are likely to scrutinise an SI, when those committees tend to meet, when those committees tend to publish reports and where those committees tend to publish reports</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And that’s just the committee part</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People found it difficult to track the journey of an SI through Parliament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Even Members of Parliament may</a:t>
            </a:r>
            <a:r>
              <a:rPr lang="en-US" sz="1100" b="0" i="0" u="none" strike="noStrike" cap="none" baseline="0" dirty="0">
                <a:solidFill>
                  <a:srgbClr val="000000"/>
                </a:solidFill>
                <a:effectLst/>
                <a:latin typeface="Arial"/>
                <a:ea typeface="Arial"/>
                <a:cs typeface="Arial"/>
                <a:sym typeface="Arial"/>
              </a:rPr>
              <a:t> have</a:t>
            </a:r>
            <a:r>
              <a:rPr lang="en-US" sz="1100" b="0" i="0" u="none" strike="noStrike" cap="none" dirty="0">
                <a:solidFill>
                  <a:srgbClr val="000000"/>
                </a:solidFill>
                <a:effectLst/>
                <a:latin typeface="Arial"/>
                <a:ea typeface="Arial"/>
                <a:cs typeface="Arial"/>
                <a:sym typeface="Arial"/>
              </a:rPr>
              <a:t> struggled</a:t>
            </a:r>
          </a:p>
        </p:txBody>
      </p:sp>
    </p:spTree>
    <p:extLst>
      <p:ext uri="{BB962C8B-B14F-4D97-AF65-F5344CB8AC3E}">
        <p14:creationId xmlns:p14="http://schemas.microsoft.com/office/powerpoint/2010/main" val="857215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At this point, you may well be thinking</a:t>
            </a:r>
            <a:r>
              <a:rPr lang="en-US" sz="1100" b="0" i="0" u="none" strike="noStrike" cap="none" baseline="0" dirty="0">
                <a:solidFill>
                  <a:srgbClr val="000000"/>
                </a:solidFill>
                <a:effectLst/>
                <a:latin typeface="Arial"/>
                <a:ea typeface="Arial"/>
                <a:cs typeface="Arial"/>
                <a:sym typeface="Arial"/>
              </a:rPr>
              <a:t> well, this is interesting but it’s unlikely I’ll ever have to model a parliamentary procedure in my day job</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Or you may be thinking this really isn’t interesting at all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You may, in fact, be doom scrolling Twitter as I speak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But, whilst the details may be different, we hope most of this talk is applicable to any reasonably sized organisation</a:t>
            </a:r>
            <a:endParaRPr lang="en-US" dirty="0"/>
          </a:p>
        </p:txBody>
      </p:sp>
    </p:spTree>
    <p:extLst>
      <p:ext uri="{BB962C8B-B14F-4D97-AF65-F5344CB8AC3E}">
        <p14:creationId xmlns:p14="http://schemas.microsoft.com/office/powerpoint/2010/main" val="1904835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So</a:t>
            </a:r>
            <a:r>
              <a:rPr lang="en-US" sz="1100" b="0" i="0" u="none" strike="noStrike" cap="none" baseline="0" dirty="0">
                <a:solidFill>
                  <a:srgbClr val="000000"/>
                </a:solidFill>
                <a:effectLst/>
                <a:latin typeface="Arial"/>
                <a:ea typeface="Arial"/>
                <a:cs typeface="Arial"/>
                <a:sym typeface="Arial"/>
              </a:rPr>
              <a:t> w</a:t>
            </a:r>
            <a:r>
              <a:rPr lang="en-US" sz="1100" b="0" i="0" u="none" strike="noStrike" cap="none" dirty="0">
                <a:solidFill>
                  <a:srgbClr val="000000"/>
                </a:solidFill>
                <a:effectLst/>
                <a:latin typeface="Arial"/>
                <a:ea typeface="Arial"/>
                <a:cs typeface="Arial"/>
                <a:sym typeface="Arial"/>
              </a:rPr>
              <a:t>e are information </a:t>
            </a:r>
            <a:r>
              <a:rPr lang="en-US" sz="1100" b="0" i="0" u="none" strike="noStrike" cap="none" dirty="0" err="1">
                <a:solidFill>
                  <a:srgbClr val="000000"/>
                </a:solidFill>
                <a:effectLst/>
                <a:latin typeface="Arial"/>
                <a:ea typeface="Arial"/>
                <a:cs typeface="Arial"/>
                <a:sym typeface="Arial"/>
              </a:rPr>
              <a:t>modellers</a:t>
            </a:r>
            <a:r>
              <a:rPr lang="en-US" sz="1100" b="0" i="0" u="none" strike="noStrike" cap="none" dirty="0">
                <a:solidFill>
                  <a:srgbClr val="000000"/>
                </a:solidFill>
                <a:effectLst/>
                <a:latin typeface="Arial"/>
                <a:ea typeface="Arial"/>
                <a:cs typeface="Arial"/>
                <a:sym typeface="Arial"/>
              </a:rPr>
              <a:t> and managers. We think tracking an SI is an information management problem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But information</a:t>
            </a:r>
            <a:r>
              <a:rPr lang="en-US" sz="1100" b="0" i="0" u="none" strike="noStrike" cap="none" baseline="0" dirty="0">
                <a:solidFill>
                  <a:srgbClr val="000000"/>
                </a:solidFill>
                <a:effectLst/>
                <a:latin typeface="Arial"/>
                <a:ea typeface="Arial"/>
                <a:cs typeface="Arial"/>
                <a:sym typeface="Arial"/>
              </a:rPr>
              <a:t> management</a:t>
            </a:r>
            <a:r>
              <a:rPr lang="en-US" sz="1100" b="0" i="0" u="none" strike="noStrike" cap="none" dirty="0">
                <a:solidFill>
                  <a:srgbClr val="000000"/>
                </a:solidFill>
                <a:effectLst/>
                <a:latin typeface="Arial"/>
                <a:ea typeface="Arial"/>
                <a:cs typeface="Arial"/>
                <a:sym typeface="Arial"/>
              </a:rPr>
              <a:t> is often no-one’s job</a:t>
            </a:r>
          </a:p>
        </p:txBody>
      </p:sp>
    </p:spTree>
    <p:extLst>
      <p:ext uri="{BB962C8B-B14F-4D97-AF65-F5344CB8AC3E}">
        <p14:creationId xmlns:p14="http://schemas.microsoft.com/office/powerpoint/2010/main" val="1807461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Shape 541"/>
          <p:cNvSpPr>
            <a:spLocks noGrp="1" noRot="1" noChangeAspect="1"/>
          </p:cNvSpPr>
          <p:nvPr>
            <p:ph type="sldImg"/>
          </p:nvPr>
        </p:nvSpPr>
        <p:spPr>
          <a:prstGeom prst="rect">
            <a:avLst/>
          </a:prstGeom>
        </p:spPr>
        <p:txBody>
          <a:bodyPr/>
          <a:lstStyle/>
          <a:p>
            <a:endParaRPr/>
          </a:p>
        </p:txBody>
      </p:sp>
      <p:sp>
        <p:nvSpPr>
          <p:cNvPr id="542" name="Shape 542"/>
          <p:cNvSpPr>
            <a:spLocks noGrp="1"/>
          </p:cNvSpPr>
          <p:nvPr>
            <p:ph type="body" sz="quarter" idx="1"/>
          </p:nvPr>
        </p:nvSpPr>
        <p:spPr>
          <a:prstGeom prst="rect">
            <a:avLst/>
          </a:prstGeom>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At this point we turn to our trusty iceberg metaphor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Making websites, </a:t>
            </a:r>
            <a:r>
              <a:rPr lang="en-US" dirty="0" err="1"/>
              <a:t>visualisations</a:t>
            </a:r>
            <a:r>
              <a:rPr lang="en-US" baseline="0" dirty="0"/>
              <a:t> and querying data</a:t>
            </a:r>
            <a:r>
              <a:rPr lang="en-US" dirty="0"/>
              <a:t> is relatively easy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Making a data platform and models that are</a:t>
            </a:r>
            <a:r>
              <a:rPr lang="en-US" baseline="0" dirty="0"/>
              <a:t> as </a:t>
            </a:r>
            <a:r>
              <a:rPr lang="en-US" dirty="0"/>
              <a:t>flexible as Parliament is harder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Managing the information is harder still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Managing the information when It’s not in anyone’s job description starts to get impossible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you pretty quickly reach the event horizon of the possible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the problem is more</a:t>
            </a:r>
            <a:r>
              <a:rPr lang="en-US" baseline="0" dirty="0"/>
              <a:t> than just jobs and roles</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Information management is only ever as good as the tools </a:t>
            </a:r>
            <a:r>
              <a:rPr lang="en-US" sz="1100" b="0" i="0" u="none" strike="noStrike" cap="none" baseline="0" dirty="0">
                <a:solidFill>
                  <a:srgbClr val="000000"/>
                </a:solidFill>
                <a:effectLst/>
                <a:latin typeface="Arial"/>
                <a:ea typeface="Arial"/>
                <a:cs typeface="Arial"/>
                <a:sym typeface="Arial"/>
              </a:rPr>
              <a:t>available</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How those tools are commissioned and paid for influences</a:t>
            </a:r>
            <a:r>
              <a:rPr lang="en-US" sz="1100" b="0" i="0" u="none" strike="noStrike" cap="none" baseline="0" dirty="0">
                <a:solidFill>
                  <a:srgbClr val="000000"/>
                </a:solidFill>
                <a:effectLst/>
                <a:latin typeface="Arial"/>
                <a:ea typeface="Arial"/>
                <a:cs typeface="Arial"/>
                <a:sym typeface="Arial"/>
              </a:rPr>
              <a:t> and constrains </a:t>
            </a:r>
            <a:r>
              <a:rPr lang="en-US" sz="1100" b="0" i="0" u="none" strike="noStrike" cap="none" dirty="0">
                <a:solidFill>
                  <a:srgbClr val="000000"/>
                </a:solidFill>
                <a:effectLst/>
                <a:latin typeface="Arial"/>
                <a:ea typeface="Arial"/>
                <a:cs typeface="Arial"/>
                <a:sym typeface="Arial"/>
              </a:rPr>
              <a:t>the shape of the data they</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produce</a:t>
            </a:r>
            <a:endParaRPr lang="en-US" dirty="0"/>
          </a:p>
        </p:txBody>
      </p:sp>
    </p:spTree>
    <p:extLst>
      <p:ext uri="{BB962C8B-B14F-4D97-AF65-F5344CB8AC3E}">
        <p14:creationId xmlns:p14="http://schemas.microsoft.com/office/powerpoint/2010/main" val="21281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Given</a:t>
            </a:r>
            <a:r>
              <a:rPr lang="en-US" baseline="0" dirty="0"/>
              <a:t> e</a:t>
            </a:r>
            <a:r>
              <a:rPr lang="en-US" dirty="0"/>
              <a:t>ach office has their own view of the problems they need to solve,</a:t>
            </a:r>
            <a:r>
              <a:rPr lang="en-US" baseline="0" dirty="0"/>
              <a:t> w</a:t>
            </a:r>
            <a:r>
              <a:rPr lang="en-US" dirty="0"/>
              <a:t>e often end up commissioning tools to digitise existing office bound processes and missing out on the bigger picture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not peculiar</a:t>
            </a:r>
            <a:r>
              <a:rPr lang="en-US" baseline="0" dirty="0"/>
              <a:t> to Parliament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At the BBC, the people managing “talent” – the people you see on air – would commission a system to handle talent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people responsible for complaints would have their own system to manage that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broadcast engineers had a system to handle transmission times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schedulers a system to handle scheduling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And </a:t>
            </a:r>
            <a:r>
              <a:rPr lang="en-US" baseline="0" dirty="0" err="1"/>
              <a:t>etc</a:t>
            </a: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systems were not designed to interoperate so they could never be any more than the sum of their disjointed parts</a:t>
            </a:r>
            <a:endParaRPr lang="en-US" dirty="0"/>
          </a:p>
        </p:txBody>
      </p:sp>
    </p:spTree>
    <p:extLst>
      <p:ext uri="{BB962C8B-B14F-4D97-AF65-F5344CB8AC3E}">
        <p14:creationId xmlns:p14="http://schemas.microsoft.com/office/powerpoint/2010/main" val="462717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lvl1pPr>
              <a:defRPr sz="1100"/>
            </a:lvl1pPr>
          </a:lstStyle>
          <a:p>
            <a:r>
              <a:rPr lang="en-GB" dirty="0"/>
              <a:t>We’re going to be talking about what Parliament</a:t>
            </a:r>
            <a:r>
              <a:rPr lang="en-GB" baseline="0" dirty="0"/>
              <a:t> is</a:t>
            </a:r>
          </a:p>
          <a:p>
            <a:endParaRPr lang="en-GB" baseline="0" dirty="0"/>
          </a:p>
          <a:p>
            <a:r>
              <a:rPr lang="en-GB" baseline="0" dirty="0"/>
              <a:t>And what it isn’t</a:t>
            </a:r>
          </a:p>
          <a:p>
            <a:endParaRPr lang="en-GB" baseline="0" dirty="0"/>
          </a:p>
          <a:p>
            <a:r>
              <a:rPr lang="en-GB" baseline="0" dirty="0"/>
              <a:t>How Parliament’s structured</a:t>
            </a:r>
          </a:p>
          <a:p>
            <a:endParaRPr lang="en-GB" baseline="0" dirty="0"/>
          </a:p>
          <a:p>
            <a:r>
              <a:rPr lang="en-GB" baseline="0" dirty="0"/>
              <a:t>What that means for software </a:t>
            </a:r>
          </a:p>
          <a:p>
            <a:endParaRPr lang="en-GB" baseline="0" dirty="0"/>
          </a:p>
          <a:p>
            <a:r>
              <a:rPr lang="en-GB" baseline="0" dirty="0"/>
              <a:t>What software means for information management</a:t>
            </a:r>
          </a:p>
          <a:p>
            <a:endParaRPr lang="en-GB" baseline="0" dirty="0"/>
          </a:p>
          <a:p>
            <a:r>
              <a:rPr lang="en-GB" baseline="0" dirty="0"/>
              <a:t>On the nature of organisational complexity</a:t>
            </a:r>
          </a:p>
          <a:p>
            <a:endParaRPr lang="en-GB" baseline="0" dirty="0"/>
          </a:p>
          <a:p>
            <a:r>
              <a:rPr lang="en-GB" baseline="0" dirty="0"/>
              <a:t>And what Domain Driven Design can do to help out</a:t>
            </a:r>
          </a:p>
          <a:p>
            <a:endParaRPr lang="en-GB" baseline="0" dirty="0"/>
          </a:p>
          <a:p>
            <a:r>
              <a:rPr lang="en-GB" baseline="0" dirty="0"/>
              <a:t>All in the context of managing information to support secondary legislation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You may well have heard the phrase don’t</a:t>
            </a:r>
            <a:r>
              <a:rPr lang="en-US" sz="1100" b="0" i="0" u="none" strike="noStrike" cap="none" baseline="0" dirty="0">
                <a:solidFill>
                  <a:srgbClr val="000000"/>
                </a:solidFill>
                <a:effectLst/>
                <a:latin typeface="Arial"/>
                <a:ea typeface="Arial"/>
                <a:cs typeface="Arial"/>
                <a:sym typeface="Arial"/>
              </a:rPr>
              <a:t> put your</a:t>
            </a:r>
            <a:r>
              <a:rPr lang="en-US" sz="1100" b="0" i="0" u="none" strike="noStrike" cap="none" dirty="0">
                <a:solidFill>
                  <a:srgbClr val="000000"/>
                </a:solidFill>
                <a:effectLst/>
                <a:latin typeface="Arial"/>
                <a:ea typeface="Arial"/>
                <a:cs typeface="Arial"/>
                <a:sym typeface="Arial"/>
              </a:rPr>
              <a:t> organisational</a:t>
            </a:r>
            <a:r>
              <a:rPr lang="en-US" sz="1100" b="0" i="0" u="none" strike="noStrike" cap="none" baseline="0" dirty="0">
                <a:solidFill>
                  <a:srgbClr val="000000"/>
                </a:solidFill>
                <a:effectLst/>
                <a:latin typeface="Arial"/>
                <a:ea typeface="Arial"/>
                <a:cs typeface="Arial"/>
                <a:sym typeface="Arial"/>
              </a:rPr>
              <a:t> structure on the web</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No one being particularly interested in your reporting lines</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But with disjointed information commissioned from the perspective of a single office, this is often inescapable</a:t>
            </a: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lvl1pPr>
              <a:defRPr sz="1100"/>
            </a:lvl1pPr>
          </a:lstStyle>
          <a:p>
            <a:r>
              <a:rPr lang="en-GB" dirty="0"/>
              <a:t>This is a picture of </a:t>
            </a:r>
            <a:r>
              <a:rPr lang="en-GB" dirty="0" err="1"/>
              <a:t>data.parliament</a:t>
            </a:r>
            <a:r>
              <a:rPr lang="en-GB" dirty="0"/>
              <a:t> reverse engineered from instance data</a:t>
            </a:r>
          </a:p>
          <a:p>
            <a:endParaRPr lang="en-GB" dirty="0"/>
          </a:p>
          <a:p>
            <a:pPr marL="0" marR="0" indent="0" defTabSz="914400" eaLnBrk="1" fontAlgn="auto" latinLnBrk="0" hangingPunct="1">
              <a:lnSpc>
                <a:spcPct val="100000"/>
              </a:lnSpc>
              <a:spcBef>
                <a:spcPts val="0"/>
              </a:spcBef>
              <a:spcAft>
                <a:spcPts val="0"/>
              </a:spcAft>
              <a:buClrTx/>
              <a:buSzTx/>
              <a:buFontTx/>
              <a:buNone/>
              <a:tabLst/>
              <a:defRPr/>
            </a:pPr>
            <a:r>
              <a:rPr lang="en-GB" baseline="0" dirty="0"/>
              <a:t>It is supposedly an open data portal where developers can grab data and build new things</a:t>
            </a:r>
          </a:p>
          <a:p>
            <a:pPr marL="0" marR="0" indent="0" defTabSz="914400" eaLnBrk="1" fontAlgn="auto" latinLnBrk="0" hangingPunct="1">
              <a:lnSpc>
                <a:spcPct val="100000"/>
              </a:lnSpc>
              <a:spcBef>
                <a:spcPts val="0"/>
              </a:spcBef>
              <a:spcAft>
                <a:spcPts val="0"/>
              </a:spcAft>
              <a:buClrTx/>
              <a:buSzTx/>
              <a:buFontTx/>
              <a:buNone/>
              <a:tabLst/>
              <a:defRPr/>
            </a:pPr>
            <a:endParaRPr lang="en-GB" baseline="0" dirty="0"/>
          </a:p>
          <a:p>
            <a:pPr marL="0" marR="0" indent="0" defTabSz="914400" eaLnBrk="1" fontAlgn="auto" latinLnBrk="0" hangingPunct="1">
              <a:lnSpc>
                <a:spcPct val="100000"/>
              </a:lnSpc>
              <a:spcBef>
                <a:spcPts val="0"/>
              </a:spcBef>
              <a:spcAft>
                <a:spcPts val="0"/>
              </a:spcAft>
              <a:buClrTx/>
              <a:buSzTx/>
              <a:buFontTx/>
              <a:buNone/>
              <a:tabLst/>
              <a:defRPr/>
            </a:pPr>
            <a:r>
              <a:rPr lang="en-GB" baseline="0" dirty="0"/>
              <a:t>But the problem of disjoined information is hopefully obvious</a:t>
            </a:r>
          </a:p>
          <a:p>
            <a:endParaRPr lang="en-GB" baseline="0" dirty="0"/>
          </a:p>
          <a:p>
            <a:r>
              <a:rPr lang="en-GB" baseline="0" dirty="0"/>
              <a:t>Each large blob on that diagram is pretty much analogous to an internal system</a:t>
            </a:r>
          </a:p>
          <a:p>
            <a:endParaRPr lang="en-GB" baseline="0" dirty="0"/>
          </a:p>
          <a:p>
            <a:r>
              <a:rPr lang="en-GB" baseline="0" dirty="0"/>
              <a:t>And each system is pretty much analogous to an office</a:t>
            </a:r>
          </a:p>
          <a:p>
            <a:endParaRPr lang="en-GB" baseline="0" dirty="0"/>
          </a:p>
          <a:p>
            <a:r>
              <a:rPr lang="en-GB" baseline="0" dirty="0"/>
              <a:t>The blob at the top right represents division data – how Members vote in Parliament</a:t>
            </a:r>
          </a:p>
          <a:p>
            <a:endParaRPr lang="en-GB" baseline="0" dirty="0"/>
          </a:p>
          <a:p>
            <a:r>
              <a:rPr lang="en-GB" baseline="0" dirty="0"/>
              <a:t>It is connected to our Member records</a:t>
            </a:r>
          </a:p>
          <a:p>
            <a:endParaRPr lang="en-GB" baseline="0" dirty="0"/>
          </a:p>
          <a:p>
            <a:r>
              <a:rPr lang="en-GB" baseline="0" dirty="0"/>
              <a:t>It is not connected to the things they were dividing on</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lvl1pPr>
              <a:defRPr sz="1100"/>
            </a:lvl1pPr>
          </a:lstStyle>
          <a:p>
            <a:r>
              <a:rPr lang="en-GB" dirty="0"/>
              <a:t>And this is the result on the website</a:t>
            </a:r>
          </a:p>
          <a:p>
            <a:endParaRPr lang="en-GB" dirty="0"/>
          </a:p>
          <a:p>
            <a:r>
              <a:rPr lang="en-GB" dirty="0"/>
              <a:t>Upwards</a:t>
            </a:r>
            <a:r>
              <a:rPr lang="en-GB" baseline="0" dirty="0"/>
              <a:t> of 50 different domains, none of them terribly well interlinked</a:t>
            </a:r>
          </a:p>
          <a:p>
            <a:endParaRPr lang="en-GB" baseline="0" dirty="0"/>
          </a:p>
          <a:p>
            <a:r>
              <a:rPr lang="en-GB" baseline="0" dirty="0"/>
              <a:t>This is a old picture</a:t>
            </a:r>
          </a:p>
          <a:p>
            <a:endParaRPr lang="en-GB" baseline="0" dirty="0"/>
          </a:p>
          <a:p>
            <a:r>
              <a:rPr lang="en-GB" baseline="0" dirty="0"/>
              <a:t>Lots of these microsites have now been replaced</a:t>
            </a:r>
          </a:p>
          <a:p>
            <a:endParaRPr lang="en-GB" baseline="0" dirty="0"/>
          </a:p>
          <a:p>
            <a:r>
              <a:rPr lang="en-GB" baseline="0" dirty="0"/>
              <a:t>But the general point holds true</a:t>
            </a:r>
            <a:endParaRPr dirty="0"/>
          </a:p>
        </p:txBody>
      </p:sp>
    </p:spTree>
    <p:extLst>
      <p:ext uri="{BB962C8B-B14F-4D97-AF65-F5344CB8AC3E}">
        <p14:creationId xmlns:p14="http://schemas.microsoft.com/office/powerpoint/2010/main" val="167068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Having listened to us thus</a:t>
            </a:r>
            <a:r>
              <a:rPr lang="en-US" baseline="0" dirty="0"/>
              <a:t> far</a:t>
            </a:r>
            <a:r>
              <a:rPr lang="en-US" dirty="0"/>
              <a:t>, you may well</a:t>
            </a:r>
            <a:r>
              <a:rPr lang="en-US" baseline="0" dirty="0"/>
              <a:t> be thinking, well this slide doesn’t make much sense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Please bear with us</a:t>
            </a:r>
            <a:endParaRPr lang="en-US" dirty="0"/>
          </a:p>
        </p:txBody>
      </p:sp>
    </p:spTree>
    <p:extLst>
      <p:ext uri="{BB962C8B-B14F-4D97-AF65-F5344CB8AC3E}">
        <p14:creationId xmlns:p14="http://schemas.microsoft.com/office/powerpoint/2010/main" val="197226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Parliamentary procedure is, broadly speaking, the rules and conventions of how parliamentary business gets done</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image on the right, we stole from Paul Evans - a retired Clerk of Committees in the House</a:t>
            </a:r>
            <a:r>
              <a:rPr lang="en-US" baseline="0" dirty="0"/>
              <a:t> of Commons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It shows the components that inform procedure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further down the stack the more immutable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larger the block the more often it comes into play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order to map procedure we need to take account of statute, standing orders, speaker rulings and precedence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we also need to take account of “muddling through”</a:t>
            </a:r>
            <a:r>
              <a:rPr lang="en-US" baseline="0" dirty="0"/>
              <a:t> b</a:t>
            </a:r>
            <a:r>
              <a:rPr lang="en-US" dirty="0"/>
              <a:t>ecause improvisation is how a lot of things work</a:t>
            </a:r>
          </a:p>
        </p:txBody>
      </p:sp>
    </p:spTree>
    <p:extLst>
      <p:ext uri="{BB962C8B-B14F-4D97-AF65-F5344CB8AC3E}">
        <p14:creationId xmlns:p14="http://schemas.microsoft.com/office/powerpoint/2010/main" val="653107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pPr>
              <a:defRPr sz="1100"/>
            </a:pPr>
            <a:r>
              <a:rPr lang="en-GB" dirty="0"/>
              <a:t>Taking</a:t>
            </a:r>
            <a:r>
              <a:rPr lang="en-GB" baseline="0" dirty="0"/>
              <a:t> those components and w</a:t>
            </a:r>
            <a:r>
              <a:rPr lang="en-GB" dirty="0"/>
              <a:t>orking from the bottom up,</a:t>
            </a:r>
            <a:r>
              <a:rPr lang="en-GB" baseline="0" dirty="0"/>
              <a:t> let’s talk about </a:t>
            </a:r>
            <a:r>
              <a:rPr lang="en-GB" dirty="0"/>
              <a:t>statute or legislation</a:t>
            </a:r>
          </a:p>
          <a:p>
            <a:pPr>
              <a:defRPr sz="1100"/>
            </a:pPr>
            <a:endParaRPr lang="en-GB" dirty="0"/>
          </a:p>
          <a:p>
            <a:pPr>
              <a:defRPr sz="1100"/>
            </a:pPr>
            <a:r>
              <a:rPr lang="en-GB" dirty="0"/>
              <a:t>This</a:t>
            </a:r>
            <a:r>
              <a:rPr lang="en-GB" baseline="0" dirty="0"/>
              <a:t> is a picture of a room in Victoria Tower where Acts of Parliament - printed on vellum - are stored</a:t>
            </a:r>
          </a:p>
          <a:p>
            <a:pPr>
              <a:defRPr sz="1100"/>
            </a:pPr>
            <a:endParaRPr lang="en-GB" baseline="0" dirty="0"/>
          </a:p>
          <a:p>
            <a:pPr>
              <a:defRPr sz="1100"/>
            </a:pPr>
            <a:r>
              <a:rPr lang="en-GB" baseline="0" dirty="0"/>
              <a:t>Some of the proceedings of both Houses are set out in legislation</a:t>
            </a:r>
          </a:p>
          <a:p>
            <a:pPr>
              <a:defRPr sz="1100"/>
            </a:pPr>
            <a:endParaRPr lang="en-GB" baseline="0" dirty="0"/>
          </a:p>
          <a:p>
            <a:pPr>
              <a:defRPr sz="1100"/>
            </a:pPr>
            <a:r>
              <a:rPr lang="en-GB" baseline="0" dirty="0"/>
              <a:t>The Statutory Instrument Act 1946 being the obvious one for the purposes of this talk</a:t>
            </a:r>
          </a:p>
          <a:p>
            <a:pPr>
              <a:defRPr sz="1100"/>
            </a:pPr>
            <a:endParaRPr lang="en-GB" baseline="0" dirty="0"/>
          </a:p>
          <a:p>
            <a:pPr>
              <a:defRPr sz="1100"/>
            </a:pPr>
            <a:r>
              <a:rPr lang="en-GB" baseline="0" dirty="0"/>
              <a:t>In reality only a very small subset of procedure is set out in legislation</a:t>
            </a:r>
            <a:endParaRPr dirty="0"/>
          </a:p>
          <a:p>
            <a:pPr>
              <a:defRPr sz="1100"/>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pPr>
              <a:defRPr sz="1100"/>
            </a:pPr>
            <a:r>
              <a:rPr lang="en-GB" dirty="0"/>
              <a:t>Skipping</a:t>
            </a:r>
            <a:r>
              <a:rPr lang="en-GB" baseline="0" dirty="0"/>
              <a:t> over resolutions of the House, t</a:t>
            </a:r>
            <a:r>
              <a:rPr lang="en-GB" dirty="0"/>
              <a:t>hese</a:t>
            </a:r>
            <a:r>
              <a:rPr lang="en-GB" baseline="0" dirty="0"/>
              <a:t> are the standing orders - t</a:t>
            </a:r>
            <a:r>
              <a:rPr dirty="0"/>
              <a:t>he written rules which regulate the proceedings of each House</a:t>
            </a:r>
          </a:p>
          <a:p>
            <a:pPr>
              <a:defRPr sz="1100"/>
            </a:pPr>
            <a:endParaRPr dirty="0"/>
          </a:p>
          <a:p>
            <a:pPr>
              <a:defRPr sz="1100"/>
            </a:pPr>
            <a:r>
              <a:rPr dirty="0"/>
              <a:t>There are two sets of rules</a:t>
            </a:r>
            <a:r>
              <a:rPr lang="en-GB" baseline="0" dirty="0"/>
              <a:t> because the </a:t>
            </a:r>
            <a:r>
              <a:rPr dirty="0"/>
              <a:t>two Houses do similar things, but in slightly different ways</a:t>
            </a:r>
          </a:p>
          <a:p>
            <a:pPr>
              <a:lnSpc>
                <a:spcPct val="115000"/>
              </a:lnSpc>
              <a:defRPr sz="1100"/>
            </a:pPr>
            <a:endParaRPr dirty="0"/>
          </a:p>
          <a:p>
            <a:pPr>
              <a:lnSpc>
                <a:spcPct val="115000"/>
              </a:lnSpc>
              <a:defRPr sz="1100"/>
            </a:pPr>
            <a:r>
              <a:rPr dirty="0"/>
              <a:t>And</a:t>
            </a:r>
            <a:r>
              <a:rPr lang="en-GB" dirty="0"/>
              <a:t>,</a:t>
            </a:r>
            <a:r>
              <a:rPr lang="en-GB" baseline="0" dirty="0"/>
              <a:t> once again,</a:t>
            </a:r>
            <a:r>
              <a:rPr dirty="0"/>
              <a:t> they don’t cover everything</a:t>
            </a:r>
          </a:p>
          <a:p>
            <a:pPr>
              <a:defRPr sz="1100"/>
            </a:pPr>
            <a:endParaRPr dirty="0"/>
          </a:p>
        </p:txBody>
      </p:sp>
    </p:spTree>
    <p:extLst>
      <p:ext uri="{BB962C8B-B14F-4D97-AF65-F5344CB8AC3E}">
        <p14:creationId xmlns:p14="http://schemas.microsoft.com/office/powerpoint/2010/main" val="1065934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pPr>
              <a:lnSpc>
                <a:spcPct val="115000"/>
              </a:lnSpc>
              <a:defRPr sz="1100"/>
            </a:pPr>
            <a:r>
              <a:rPr dirty="0"/>
              <a:t>On top of the rules, there is precedent, or “custom and practice” - things that are permissible because they've been permitted in the past</a:t>
            </a:r>
          </a:p>
          <a:p>
            <a:pPr>
              <a:lnSpc>
                <a:spcPct val="115000"/>
              </a:lnSpc>
              <a:defRPr sz="1100"/>
            </a:pPr>
            <a:endParaRPr dirty="0"/>
          </a:p>
          <a:p>
            <a:pPr>
              <a:lnSpc>
                <a:spcPct val="115000"/>
              </a:lnSpc>
              <a:defRPr sz="1100"/>
            </a:pPr>
            <a:r>
              <a:rPr lang="en-GB" dirty="0"/>
              <a:t>Like</a:t>
            </a:r>
            <a:r>
              <a:rPr lang="en-GB" baseline="0" dirty="0"/>
              <a:t> the rest of our constitution, m</a:t>
            </a:r>
            <a:r>
              <a:rPr dirty="0"/>
              <a:t>uch of parliamentary procedure has developed over the centuries, and </a:t>
            </a:r>
            <a:r>
              <a:rPr lang="en-GB" dirty="0"/>
              <a:t>is</a:t>
            </a:r>
            <a:r>
              <a:rPr dirty="0"/>
              <a:t>n’t written </a:t>
            </a:r>
            <a:r>
              <a:rPr lang="en-GB" dirty="0"/>
              <a:t>down </a:t>
            </a:r>
            <a:r>
              <a:rPr dirty="0"/>
              <a:t>in the Standing Orders</a:t>
            </a:r>
          </a:p>
          <a:p>
            <a:pPr>
              <a:lnSpc>
                <a:spcPct val="115000"/>
              </a:lnSpc>
              <a:defRPr sz="1100"/>
            </a:pPr>
            <a:endParaRPr dirty="0"/>
          </a:p>
          <a:p>
            <a:pPr>
              <a:lnSpc>
                <a:spcPct val="115000"/>
              </a:lnSpc>
              <a:defRPr sz="1100"/>
            </a:pPr>
            <a:r>
              <a:rPr dirty="0"/>
              <a:t>This is Erskine May. Parliament’s Bible. it collects precedent</a:t>
            </a:r>
            <a:r>
              <a:rPr lang="en-GB" dirty="0"/>
              <a:t> in the form of narrative accounts</a:t>
            </a:r>
            <a:endParaRPr dirty="0"/>
          </a:p>
          <a:p>
            <a:pPr>
              <a:lnSpc>
                <a:spcPct val="115000"/>
              </a:lnSpc>
              <a:defRPr sz="1100"/>
            </a:pPr>
            <a:endParaRPr sz="2000" dirty="0"/>
          </a:p>
          <a:p>
            <a:pPr>
              <a:lnSpc>
                <a:spcPct val="115000"/>
              </a:lnSpc>
              <a:defRPr sz="1100"/>
            </a:pPr>
            <a:r>
              <a:rPr dirty="0"/>
              <a:t>So we have a fuzzy rule set: events test the rules, the organisation adapts, new processes emerge</a:t>
            </a:r>
          </a:p>
          <a:p>
            <a:pPr>
              <a:lnSpc>
                <a:spcPct val="115000"/>
              </a:lnSpc>
              <a:defRPr sz="1100"/>
            </a:pPr>
            <a:endParaRPr dirty="0"/>
          </a:p>
          <a:p>
            <a:pPr>
              <a:lnSpc>
                <a:spcPct val="115000"/>
              </a:lnSpc>
              <a:defRPr sz="1100"/>
            </a:pPr>
            <a:r>
              <a:rPr lang="en-GB" dirty="0"/>
              <a:t>It</a:t>
            </a:r>
            <a:r>
              <a:rPr lang="en-GB" baseline="0" dirty="0"/>
              <a:t> d</a:t>
            </a:r>
            <a:r>
              <a:rPr dirty="0"/>
              <a:t>oesn’t end there though</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noRot="1" noChangeAspect="1"/>
          </p:cNvSpPr>
          <p:nvPr>
            <p:ph type="sldImg"/>
          </p:nvPr>
        </p:nvSpPr>
        <p:spPr>
          <a:prstGeom prst="rect">
            <a:avLst/>
          </a:prstGeom>
        </p:spPr>
        <p:txBody>
          <a:bodyPr/>
          <a:lstStyle/>
          <a:p>
            <a:endParaRPr/>
          </a:p>
        </p:txBody>
      </p:sp>
      <p:sp>
        <p:nvSpPr>
          <p:cNvPr id="385" name="Shape 385"/>
          <p:cNvSpPr>
            <a:spLocks noGrp="1"/>
          </p:cNvSpPr>
          <p:nvPr>
            <p:ph type="body" sz="quarter" idx="1"/>
          </p:nvPr>
        </p:nvSpPr>
        <p:spPr>
          <a:prstGeom prst="rect">
            <a:avLst/>
          </a:prstGeom>
        </p:spPr>
        <p:txBody>
          <a:bodyPr/>
          <a:lstStyle/>
          <a:p>
            <a:pPr>
              <a:lnSpc>
                <a:spcPct val="115000"/>
              </a:lnSpc>
              <a:defRPr sz="1100"/>
            </a:pPr>
            <a:r>
              <a:rPr dirty="0"/>
              <a:t>And on top of rules and precedent there are people</a:t>
            </a:r>
          </a:p>
          <a:p>
            <a:pPr>
              <a:lnSpc>
                <a:spcPct val="115000"/>
              </a:lnSpc>
              <a:defRPr sz="1100"/>
            </a:pPr>
            <a:endParaRPr dirty="0"/>
          </a:p>
          <a:p>
            <a:pPr>
              <a:lnSpc>
                <a:spcPct val="115000"/>
              </a:lnSpc>
              <a:defRPr sz="1100"/>
            </a:pPr>
            <a:r>
              <a:rPr dirty="0"/>
              <a:t>A lot of politics is about people</a:t>
            </a:r>
            <a:endParaRPr lang="en-GB" dirty="0"/>
          </a:p>
          <a:p>
            <a:pPr>
              <a:lnSpc>
                <a:spcPct val="115000"/>
              </a:lnSpc>
              <a:defRPr sz="1100"/>
            </a:pPr>
            <a:endParaRPr lang="en-GB" dirty="0"/>
          </a:p>
          <a:p>
            <a:pPr>
              <a:lnSpc>
                <a:spcPct val="115000"/>
              </a:lnSpc>
              <a:defRPr sz="1100"/>
            </a:pPr>
            <a:r>
              <a:rPr lang="en-GB" dirty="0"/>
              <a:t>Some</a:t>
            </a:r>
            <a:r>
              <a:rPr lang="en-GB" baseline="0" dirty="0"/>
              <a:t> t</a:t>
            </a:r>
            <a:r>
              <a:rPr dirty="0"/>
              <a:t>hings happen on stage</a:t>
            </a:r>
            <a:r>
              <a:rPr lang="en-GB" dirty="0"/>
              <a:t>,</a:t>
            </a:r>
            <a:r>
              <a:rPr lang="en-GB" baseline="0" dirty="0"/>
              <a:t> some things </a:t>
            </a:r>
            <a:r>
              <a:rPr dirty="0"/>
              <a:t>off stage</a:t>
            </a:r>
            <a:endParaRPr lang="en-GB" dirty="0"/>
          </a:p>
          <a:p>
            <a:pPr>
              <a:lnSpc>
                <a:spcPct val="115000"/>
              </a:lnSpc>
              <a:defRPr sz="1100"/>
            </a:pPr>
            <a:endParaRPr lang="en-GB" dirty="0"/>
          </a:p>
          <a:p>
            <a:pPr>
              <a:lnSpc>
                <a:spcPct val="115000"/>
              </a:lnSpc>
              <a:defRPr sz="1100"/>
            </a:pPr>
            <a:r>
              <a:rPr lang="en-GB" dirty="0"/>
              <a:t>Even where there are rules,</a:t>
            </a:r>
            <a:r>
              <a:rPr lang="en-GB" baseline="0" dirty="0"/>
              <a:t> implementation is subject to interpretation</a:t>
            </a:r>
          </a:p>
          <a:p>
            <a:pPr>
              <a:lnSpc>
                <a:spcPct val="115000"/>
              </a:lnSpc>
              <a:defRPr sz="1100"/>
            </a:pPr>
            <a:endParaRPr lang="en-GB" baseline="0" dirty="0"/>
          </a:p>
          <a:p>
            <a:pPr>
              <a:lnSpc>
                <a:spcPct val="115000"/>
              </a:lnSpc>
              <a:defRPr sz="1100"/>
            </a:pPr>
            <a:r>
              <a:rPr lang="en-GB" baseline="0" dirty="0"/>
              <a:t>You might remember that some of Speaker Bercow’s interpretation of the rules received quite a lot of attention during the brexit period</a:t>
            </a:r>
          </a:p>
          <a:p>
            <a:pPr>
              <a:lnSpc>
                <a:spcPct val="115000"/>
              </a:lnSpc>
              <a:defRPr sz="1100"/>
            </a:pPr>
            <a:endParaRPr lang="en-GB" baseline="0" dirty="0"/>
          </a:p>
          <a:p>
            <a:pPr>
              <a:lnSpc>
                <a:spcPct val="115000"/>
              </a:lnSpc>
              <a:defRPr sz="1100"/>
            </a:pPr>
            <a:r>
              <a:rPr lang="en-GB" baseline="0" dirty="0"/>
              <a:t>Occasionally, there are no rules set out anywhere</a:t>
            </a:r>
          </a:p>
          <a:p>
            <a:pPr>
              <a:lnSpc>
                <a:spcPct val="115000"/>
              </a:lnSpc>
              <a:defRPr sz="1100"/>
            </a:pPr>
            <a:endParaRPr lang="en-GB" baseline="0" dirty="0"/>
          </a:p>
          <a:p>
            <a:pPr>
              <a:lnSpc>
                <a:spcPct val="115000"/>
              </a:lnSpc>
              <a:defRPr sz="1100"/>
            </a:pPr>
            <a:r>
              <a:rPr lang="en-GB" baseline="0" dirty="0"/>
              <a:t>We’re currently in the midst of mapping a procedure that is set out in neither legislation nor standing orders and which has never happened before</a:t>
            </a:r>
          </a:p>
          <a:p>
            <a:pPr>
              <a:lnSpc>
                <a:spcPct val="115000"/>
              </a:lnSpc>
              <a:defRPr sz="1100"/>
            </a:pPr>
            <a:endParaRPr lang="en-GB" baseline="0" dirty="0"/>
          </a:p>
          <a:p>
            <a:pPr>
              <a:lnSpc>
                <a:spcPct val="115000"/>
              </a:lnSpc>
              <a:defRPr sz="1100"/>
            </a:pPr>
            <a:r>
              <a:rPr lang="en-GB" baseline="0" dirty="0"/>
              <a:t>We would say more, but we can’t</a:t>
            </a:r>
            <a:endParaRPr dirty="0"/>
          </a:p>
          <a:p>
            <a:pPr>
              <a:lnSpc>
                <a:spcPct val="115000"/>
              </a:lnSpc>
              <a:defRPr sz="1100"/>
            </a:pPr>
            <a:endParaRPr dirty="0"/>
          </a:p>
          <a:p>
            <a:pPr>
              <a:defRPr sz="1100"/>
            </a:pPr>
            <a:r>
              <a:rPr lang="en-GB" dirty="0"/>
              <a:t>But again,</a:t>
            </a:r>
            <a:r>
              <a:rPr lang="en-GB" baseline="0" dirty="0"/>
              <a:t> </a:t>
            </a:r>
            <a:r>
              <a:rPr dirty="0"/>
              <a:t>Parliament is not special</a:t>
            </a:r>
          </a:p>
          <a:p>
            <a:pPr>
              <a:defRPr sz="1100"/>
            </a:pPr>
            <a:endParaRPr dirty="0"/>
          </a:p>
          <a:p>
            <a:pPr>
              <a:lnSpc>
                <a:spcPct val="115000"/>
              </a:lnSpc>
              <a:defRPr sz="1100"/>
            </a:pPr>
            <a:r>
              <a:rPr lang="en-GB" dirty="0"/>
              <a:t>R</a:t>
            </a:r>
            <a:r>
              <a:rPr dirty="0"/>
              <a:t>ules + customs and practice + people is almost always true, of any organisation</a:t>
            </a:r>
          </a:p>
          <a:p>
            <a:pPr>
              <a:lnSpc>
                <a:spcPct val="115000"/>
              </a:lnSpc>
              <a:defRPr sz="1100"/>
            </a:pPr>
            <a:endParaRPr dirty="0"/>
          </a:p>
          <a:p>
            <a:pPr>
              <a:lnSpc>
                <a:spcPct val="115000"/>
              </a:lnSpc>
              <a:defRPr sz="1100"/>
            </a:pPr>
            <a:endParaRPr sz="20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GB" dirty="0"/>
              <a:t>This is </a:t>
            </a:r>
            <a:r>
              <a:rPr lang="en-GB" dirty="0" err="1"/>
              <a:t>Cynefin</a:t>
            </a:r>
            <a:r>
              <a:rPr lang="en-GB" baseline="0" dirty="0"/>
              <a:t> – a knowledge organisation framework by Dave Snowden</a:t>
            </a:r>
          </a:p>
          <a:p>
            <a:endParaRPr lang="en-GB" baseline="0" dirty="0"/>
          </a:p>
          <a:p>
            <a:r>
              <a:rPr lang="en-GB" baseline="0" dirty="0"/>
              <a:t>It’s designed to give organisations some sense of situational awareness</a:t>
            </a:r>
          </a:p>
          <a:p>
            <a:endParaRPr lang="en-GB" baseline="0" dirty="0"/>
          </a:p>
          <a:p>
            <a:r>
              <a:rPr lang="en-GB" baseline="0" dirty="0"/>
              <a:t>To know which space or spaces they’re operating in and act accordingly</a:t>
            </a:r>
          </a:p>
          <a:p>
            <a:endParaRPr lang="en-GB" baseline="0" dirty="0"/>
          </a:p>
          <a:p>
            <a:r>
              <a:rPr lang="en-US" dirty="0"/>
              <a:t>Much software is designed and built on the assumption that Parliament – or any other organisation - operates in a complicated space</a:t>
            </a:r>
          </a:p>
          <a:p>
            <a:endParaRPr lang="en-US" dirty="0"/>
          </a:p>
          <a:p>
            <a:r>
              <a:rPr lang="en-US" dirty="0"/>
              <a:t>And</a:t>
            </a:r>
            <a:r>
              <a:rPr lang="en-US" baseline="0" dirty="0"/>
              <a:t> whilst some bits of </a:t>
            </a:r>
            <a:r>
              <a:rPr lang="en-US" dirty="0"/>
              <a:t>Parliament are complicated, it is, at heart, a complex adaptive system</a:t>
            </a:r>
          </a:p>
          <a:p>
            <a:endParaRPr lang="en-US" dirty="0"/>
          </a:p>
          <a:p>
            <a:r>
              <a:rPr lang="en-US" dirty="0"/>
              <a:t>Which is why you’ll often hear us banging on about emergent behaviours</a:t>
            </a:r>
          </a:p>
          <a:p>
            <a:endParaRPr lang="en-US" dirty="0"/>
          </a:p>
          <a:p>
            <a:r>
              <a:rPr lang="en-US" dirty="0"/>
              <a:t>Tightly coupling the implementation of software and data models to defined rulesets makes the software and its resulting information brittle and liable to break when underlying rulesets</a:t>
            </a:r>
            <a:r>
              <a:rPr lang="en-US" baseline="0" dirty="0"/>
              <a:t> are adapted or reinterpreted</a:t>
            </a:r>
          </a:p>
          <a:p>
            <a:endParaRPr lang="en-US" baseline="0" dirty="0"/>
          </a:p>
          <a:p>
            <a:r>
              <a:rPr lang="en-US" baseline="0" dirty="0"/>
              <a:t>We’re sure people in the audience will be familiar with software insisting that a piece of information is mandatory when that information doesn’t exist</a:t>
            </a:r>
          </a:p>
          <a:p>
            <a:endParaRPr lang="en-US" baseline="0" dirty="0"/>
          </a:p>
          <a:p>
            <a:r>
              <a:rPr lang="en-US" baseline="0" dirty="0"/>
              <a:t>Whilst we may wish to be </a:t>
            </a:r>
            <a:r>
              <a:rPr lang="en-US" dirty="0"/>
              <a:t>conservative on output, it is always best to be liberal on input</a:t>
            </a:r>
          </a:p>
          <a:p>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r>
              <a:rPr lang="en-GB" dirty="0"/>
              <a:t>So first up, what is Parliament</a:t>
            </a:r>
            <a:endParaRPr dirty="0"/>
          </a:p>
        </p:txBody>
      </p:sp>
    </p:spTree>
    <p:extLst>
      <p:ext uri="{BB962C8B-B14F-4D97-AF65-F5344CB8AC3E}">
        <p14:creationId xmlns:p14="http://schemas.microsoft.com/office/powerpoint/2010/main" val="1011584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order to make services that meet needs outside individual</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offices we need to step back and look for new patterns that don’t stop at office walls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And we need</a:t>
            </a:r>
            <a:r>
              <a:rPr lang="en-US" sz="1100" b="0" i="0" u="none" strike="noStrike" cap="none" baseline="0" dirty="0">
                <a:solidFill>
                  <a:srgbClr val="000000"/>
                </a:solidFill>
                <a:effectLst/>
                <a:latin typeface="Arial"/>
                <a:ea typeface="Arial"/>
                <a:cs typeface="Arial"/>
                <a:sym typeface="Arial"/>
              </a:rPr>
              <a:t> to be aware of both complications and complexity</a:t>
            </a:r>
            <a:endParaRPr lang="en-US" dirty="0"/>
          </a:p>
        </p:txBody>
      </p:sp>
    </p:spTree>
    <p:extLst>
      <p:ext uri="{BB962C8B-B14F-4D97-AF65-F5344CB8AC3E}">
        <p14:creationId xmlns:p14="http://schemas.microsoft.com/office/powerpoint/2010/main" val="1112357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our bible</a:t>
            </a:r>
          </a:p>
          <a:p>
            <a:endParaRPr lang="en-US" dirty="0"/>
          </a:p>
          <a:p>
            <a:r>
              <a:rPr lang="en-US" dirty="0"/>
              <a:t>Domain Driven Design by Eric Evans</a:t>
            </a:r>
          </a:p>
          <a:p>
            <a:endParaRPr lang="en-US" dirty="0"/>
          </a:p>
          <a:p>
            <a:r>
              <a:rPr lang="en-US" dirty="0"/>
              <a:t>It has been described</a:t>
            </a:r>
            <a:r>
              <a:rPr lang="en-US" baseline="0" dirty="0"/>
              <a:t> as somewhere between profound and self-evident</a:t>
            </a:r>
          </a:p>
          <a:p>
            <a:endParaRPr lang="en-US" baseline="0" dirty="0"/>
          </a:p>
          <a:p>
            <a:r>
              <a:rPr lang="en-US" baseline="0" dirty="0"/>
              <a:t>And we’d recommend reading at least the first three chapters to almost anyone</a:t>
            </a:r>
            <a:endParaRPr lang="en-US" dirty="0"/>
          </a:p>
        </p:txBody>
      </p:sp>
    </p:spTree>
    <p:extLst>
      <p:ext uri="{BB962C8B-B14F-4D97-AF65-F5344CB8AC3E}">
        <p14:creationId xmlns:p14="http://schemas.microsoft.com/office/powerpoint/2010/main" val="1560334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baseline="0" dirty="0"/>
              <a:t>You may have heard of agile</a:t>
            </a:r>
          </a:p>
          <a:p>
            <a:pPr marL="0" marR="0" indent="0" defTabSz="914400" eaLnBrk="1" fontAlgn="auto" latinLnBrk="0" hangingPunct="1">
              <a:lnSpc>
                <a:spcPct val="100000"/>
              </a:lnSpc>
              <a:spcBef>
                <a:spcPts val="0"/>
              </a:spcBef>
              <a:spcAft>
                <a:spcPts val="0"/>
              </a:spcAft>
              <a:buClrTx/>
              <a:buSzTx/>
              <a:buFontTx/>
              <a:buNone/>
              <a:tabLst/>
              <a:defRPr/>
            </a:pPr>
            <a:endParaRPr lang="en-US" baseline="0" dirty="0"/>
          </a:p>
          <a:p>
            <a:pPr marL="0" marR="0" indent="0" defTabSz="914400" eaLnBrk="1" fontAlgn="auto" latinLnBrk="0" hangingPunct="1">
              <a:lnSpc>
                <a:spcPct val="100000"/>
              </a:lnSpc>
              <a:spcBef>
                <a:spcPts val="0"/>
              </a:spcBef>
              <a:spcAft>
                <a:spcPts val="0"/>
              </a:spcAft>
              <a:buClrTx/>
              <a:buSzTx/>
              <a:buFontTx/>
              <a:buNone/>
              <a:tabLst/>
              <a:defRPr/>
            </a:pPr>
            <a:r>
              <a:rPr lang="en-US" baseline="0" dirty="0"/>
              <a:t>It’s a response to a complex situation and the need to probe, sense and respond</a:t>
            </a:r>
            <a:endParaRPr lang="en-US" dirty="0"/>
          </a:p>
          <a:p>
            <a:endParaRPr lang="en-US" dirty="0"/>
          </a:p>
          <a:p>
            <a:r>
              <a:rPr lang="en-US" dirty="0"/>
              <a:t>And Domain Driven Design is a technique</a:t>
            </a:r>
            <a:r>
              <a:rPr lang="en-US" baseline="0" dirty="0"/>
              <a:t> emerging from the</a:t>
            </a:r>
            <a:r>
              <a:rPr lang="en-US" dirty="0"/>
              <a:t> agile</a:t>
            </a:r>
            <a:r>
              <a:rPr lang="en-US" baseline="0" dirty="0"/>
              <a:t> development community</a:t>
            </a:r>
          </a:p>
          <a:p>
            <a:endParaRPr lang="en-US" baseline="0" dirty="0"/>
          </a:p>
          <a:p>
            <a:r>
              <a:rPr lang="en-US" baseline="0" dirty="0"/>
              <a:t>Like agile it emphasises collaboration over contract negotiation</a:t>
            </a:r>
          </a:p>
          <a:p>
            <a:endParaRPr lang="en-US" baseline="0" dirty="0"/>
          </a:p>
          <a:p>
            <a:endParaRPr lang="en-US" baseline="0" dirty="0"/>
          </a:p>
        </p:txBody>
      </p:sp>
    </p:spTree>
    <p:extLst>
      <p:ext uri="{BB962C8B-B14F-4D97-AF65-F5344CB8AC3E}">
        <p14:creationId xmlns:p14="http://schemas.microsoft.com/office/powerpoint/2010/main" val="1735659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pPr marL="0" marR="0" indent="0" defTabSz="914400" eaLnBrk="1" fontAlgn="auto" latinLnBrk="0" hangingPunct="1">
              <a:lnSpc>
                <a:spcPct val="100000"/>
              </a:lnSpc>
              <a:spcBef>
                <a:spcPts val="0"/>
              </a:spcBef>
              <a:spcAft>
                <a:spcPts val="0"/>
              </a:spcAft>
              <a:buClrTx/>
              <a:buSzTx/>
              <a:buFontTx/>
              <a:buNone/>
              <a:tabLst/>
              <a:defRPr sz="1100"/>
            </a:pPr>
            <a:r>
              <a:rPr lang="en-US" baseline="0" dirty="0"/>
              <a:t>Usually the collaboration takes the form </a:t>
            </a:r>
            <a:r>
              <a:rPr lang="en-US" baseline="0"/>
              <a:t>of gathering around a </a:t>
            </a:r>
            <a:r>
              <a:rPr lang="en-US" baseline="0" dirty="0"/>
              <a:t>whiteboard and lots of listening</a:t>
            </a:r>
          </a:p>
          <a:p>
            <a:pPr>
              <a:defRPr sz="1100"/>
            </a:pPr>
            <a:endParaRPr lang="en-US" baseline="0" dirty="0"/>
          </a:p>
          <a:p>
            <a:pPr>
              <a:defRPr sz="1100"/>
            </a:pPr>
            <a:r>
              <a:rPr lang="en-US" baseline="0" dirty="0"/>
              <a:t>Most of the work is probing for definitions, always accepting that the same words may have different definitions in different contexts</a:t>
            </a:r>
          </a:p>
          <a:p>
            <a:pPr>
              <a:defRPr sz="1100"/>
            </a:pPr>
            <a:endParaRPr lang="en-GB" dirty="0"/>
          </a:p>
          <a:p>
            <a:pPr>
              <a:defRPr sz="1100"/>
            </a:pPr>
            <a:r>
              <a:rPr lang="en-GB" dirty="0"/>
              <a:t>Importantly,</a:t>
            </a:r>
            <a:r>
              <a:rPr lang="en-GB" baseline="0" dirty="0"/>
              <a:t> it’s not about one person speaking and one person drawing</a:t>
            </a:r>
          </a:p>
          <a:p>
            <a:pPr>
              <a:defRPr sz="1100"/>
            </a:pPr>
            <a:endParaRPr lang="en-GB" baseline="0" dirty="0"/>
          </a:p>
          <a:p>
            <a:pPr>
              <a:defRPr sz="1100"/>
            </a:pPr>
            <a:r>
              <a:rPr lang="en-GB" baseline="0" dirty="0"/>
              <a:t>The aim is to draw back at each other</a:t>
            </a:r>
          </a:p>
          <a:p>
            <a:pPr>
              <a:defRPr sz="1100"/>
            </a:pPr>
            <a:endParaRPr lang="en-GB" baseline="0" dirty="0"/>
          </a:p>
          <a:p>
            <a:pPr marL="0" marR="0" indent="0" defTabSz="914400" eaLnBrk="1" fontAlgn="auto" latinLnBrk="0" hangingPunct="1">
              <a:lnSpc>
                <a:spcPct val="100000"/>
              </a:lnSpc>
              <a:spcBef>
                <a:spcPts val="0"/>
              </a:spcBef>
              <a:spcAft>
                <a:spcPts val="0"/>
              </a:spcAft>
              <a:buClrTx/>
              <a:buSzTx/>
              <a:buFontTx/>
              <a:buNone/>
              <a:tabLst/>
              <a:defRPr sz="1100"/>
            </a:pPr>
            <a:r>
              <a:rPr lang="en-GB" dirty="0"/>
              <a:t>As Eric Evans said, if you give someone a diagram they will agree with you. Get them to draw it and you see the difference</a:t>
            </a:r>
          </a:p>
          <a:p>
            <a:pPr marL="0" marR="0" indent="0" defTabSz="914400" eaLnBrk="1" fontAlgn="auto" latinLnBrk="0" hangingPunct="1">
              <a:lnSpc>
                <a:spcPct val="100000"/>
              </a:lnSpc>
              <a:spcBef>
                <a:spcPts val="0"/>
              </a:spcBef>
              <a:spcAft>
                <a:spcPts val="0"/>
              </a:spcAft>
              <a:buClrTx/>
              <a:buSzTx/>
              <a:buFontTx/>
              <a:buNone/>
              <a:tabLst/>
              <a:defRPr sz="1100"/>
            </a:pPr>
            <a:endParaRPr lang="en-GB" dirty="0"/>
          </a:p>
          <a:p>
            <a:pPr marL="0" marR="0" indent="0" defTabSz="914400" eaLnBrk="1" fontAlgn="auto" latinLnBrk="0" hangingPunct="1">
              <a:lnSpc>
                <a:spcPct val="100000"/>
              </a:lnSpc>
              <a:spcBef>
                <a:spcPts val="0"/>
              </a:spcBef>
              <a:spcAft>
                <a:spcPts val="0"/>
              </a:spcAft>
              <a:buClrTx/>
              <a:buSzTx/>
              <a:buFontTx/>
              <a:buNone/>
              <a:tabLst/>
              <a:defRPr sz="1100"/>
            </a:pPr>
            <a:r>
              <a:rPr lang="en-GB" baseline="0" dirty="0"/>
              <a:t>The aim is to explore the domain from as many perspectives as possible</a:t>
            </a:r>
            <a:endParaRPr lang="en-GB" sz="1100" dirty="0"/>
          </a:p>
          <a:p>
            <a:pPr>
              <a:defRPr sz="1100"/>
            </a:pPr>
            <a:endParaRPr lang="en-GB" sz="11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So, some tips</a:t>
            </a:r>
            <a:r>
              <a:rPr lang="en-US" baseline="0" dirty="0"/>
              <a:t> for domain modelling</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It’s important to say, we’ve found these work for us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But there are no silver bullets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Your mileage may vary</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90372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This is where we’re pleased to be speaking at a virtual event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Where it’s unlikely we’ll be heckled off stage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 slide is incorrect of course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There is such a thing as metadata, it’s just not usually what people mean when they say it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 author of a book is a person – or a corporate author</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It’s not a string, however controlled</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 artist performing a music track is a person or a group of people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Factory Records was an organisation, not some text in a ”metadata” field</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This is possibly the trickiest thing when you’re switching from taxonomies to ontologies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When domain modelling think about things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And </a:t>
            </a:r>
            <a:r>
              <a:rPr lang="en-US" baseline="0" dirty="0" err="1"/>
              <a:t>thingyness</a:t>
            </a:r>
            <a:endParaRPr lang="en-US" baseline="0"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54927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You’ll probably arrive at a domain modelling session with questions in mind</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And sometimes conversation will drift away from those questions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Let it drift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Unlike some practitioners of user research, try not to arrive with a script and let the conversation go where it takes you</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3987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not to hide behind</a:t>
            </a:r>
            <a:r>
              <a:rPr lang="en-US" baseline="0" dirty="0"/>
              <a:t> a professional persona. Easier perhaps for some of us than others</a:t>
            </a:r>
          </a:p>
          <a:p>
            <a:endParaRPr lang="en-US" baseline="0" dirty="0"/>
          </a:p>
          <a:p>
            <a:r>
              <a:rPr lang="en-US" baseline="0" dirty="0"/>
              <a:t>Active listening is something of a cliché but useful here</a:t>
            </a:r>
          </a:p>
          <a:p>
            <a:endParaRPr lang="en-US" baseline="0" dirty="0"/>
          </a:p>
          <a:p>
            <a:r>
              <a:rPr lang="en-US" baseline="0" dirty="0"/>
              <a:t>And also exhausting</a:t>
            </a:r>
          </a:p>
          <a:p>
            <a:endParaRPr lang="en-US" baseline="0" dirty="0"/>
          </a:p>
          <a:p>
            <a:r>
              <a:rPr lang="en-US" baseline="0" dirty="0"/>
              <a:t>Never attempt a domain modelling session alone. At some point you’ll be drawing and tune out</a:t>
            </a:r>
          </a:p>
          <a:p>
            <a:endParaRPr lang="en-US" baseline="0" dirty="0"/>
          </a:p>
          <a:p>
            <a:r>
              <a:rPr lang="en-US" baseline="0" dirty="0"/>
              <a:t>It’s useful to have people along to help you listen and people who can pick up the attention baton when you’re clearly flagging</a:t>
            </a:r>
          </a:p>
          <a:p>
            <a:endParaRPr lang="en-US" baseline="0" dirty="0"/>
          </a:p>
          <a:p>
            <a:r>
              <a:rPr lang="en-US" baseline="0" dirty="0"/>
              <a:t>Be empathetic and see things from the participants perspective</a:t>
            </a:r>
            <a:endParaRPr lang="en-US" dirty="0"/>
          </a:p>
        </p:txBody>
      </p:sp>
    </p:spTree>
    <p:extLst>
      <p:ext uri="{BB962C8B-B14F-4D97-AF65-F5344CB8AC3E}">
        <p14:creationId xmlns:p14="http://schemas.microsoft.com/office/powerpoint/2010/main" val="1522393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what the statisticians tell us, the plural of anecdote is data</a:t>
            </a:r>
          </a:p>
          <a:p>
            <a:endParaRPr lang="en-US" dirty="0"/>
          </a:p>
          <a:p>
            <a:r>
              <a:rPr lang="en-US" dirty="0"/>
              <a:t>This is a picture taken from the book</a:t>
            </a:r>
            <a:r>
              <a:rPr lang="en-US" baseline="0" dirty="0"/>
              <a:t> Event Storming by Alberto </a:t>
            </a:r>
            <a:r>
              <a:rPr lang="en-US" baseline="0" dirty="0" err="1"/>
              <a:t>Brandolini</a:t>
            </a:r>
            <a:endParaRPr lang="en-US" baseline="0" dirty="0"/>
          </a:p>
          <a:p>
            <a:endParaRPr lang="en-US" baseline="0" dirty="0"/>
          </a:p>
          <a:p>
            <a:r>
              <a:rPr lang="en-US" baseline="0" dirty="0"/>
              <a:t>We’re sure many of you will recognise the bits of an organisation that only Pauline in accounts knows about</a:t>
            </a:r>
          </a:p>
          <a:p>
            <a:endParaRPr lang="en-US" dirty="0"/>
          </a:p>
          <a:p>
            <a:r>
              <a:rPr lang="en-US" dirty="0"/>
              <a:t>Any complex environment</a:t>
            </a:r>
            <a:r>
              <a:rPr lang="en-US" baseline="0" dirty="0"/>
              <a:t> relies more on narrative than “rules”</a:t>
            </a:r>
          </a:p>
          <a:p>
            <a:endParaRPr lang="en-US" baseline="0" dirty="0"/>
          </a:p>
          <a:p>
            <a:r>
              <a:rPr lang="en-US" baseline="0" dirty="0"/>
              <a:t>People share stories and stories shape the environment</a:t>
            </a:r>
          </a:p>
          <a:p>
            <a:endParaRPr lang="en-US" baseline="0" dirty="0"/>
          </a:p>
          <a:p>
            <a:r>
              <a:rPr lang="en-US" baseline="0" dirty="0"/>
              <a:t>Dave Snowden - of Cynefin fame - has some excellent observations on the value of stories in work places</a:t>
            </a:r>
            <a:endParaRPr lang="en-US" dirty="0"/>
          </a:p>
        </p:txBody>
      </p:sp>
    </p:spTree>
    <p:extLst>
      <p:ext uri="{BB962C8B-B14F-4D97-AF65-F5344CB8AC3E}">
        <p14:creationId xmlns:p14="http://schemas.microsoft.com/office/powerpoint/2010/main" val="15307515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It’s often helpful to invite more than one domain expert to any session</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It’s even more helpful if they’re at different levels of seniority</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But not so far separated they’re afraid to disagree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Some of our best sessions start with disagreement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0845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pPr>
              <a:defRPr sz="1100"/>
            </a:pPr>
            <a:r>
              <a:rPr dirty="0"/>
              <a:t>To explain Parliament I need to explain what it isn’t</a:t>
            </a:r>
            <a:endParaRPr lang="en-GB" dirty="0"/>
          </a:p>
          <a:p>
            <a:pPr>
              <a:defRPr sz="1100"/>
            </a:pPr>
            <a:endParaRPr dirty="0"/>
          </a:p>
          <a:p>
            <a:pPr>
              <a:defRPr sz="1100"/>
            </a:pPr>
            <a:r>
              <a:rPr dirty="0"/>
              <a:t>Parliament is not </a:t>
            </a:r>
            <a:r>
              <a:rPr lang="en-GB" dirty="0"/>
              <a:t>G</a:t>
            </a:r>
            <a:r>
              <a:rPr dirty="0"/>
              <a:t>overnment</a:t>
            </a:r>
            <a:endParaRPr lang="en-GB" dirty="0"/>
          </a:p>
          <a:p>
            <a:pPr>
              <a:defRPr sz="1100"/>
            </a:pPr>
            <a:endParaRPr lang="en-GB" dirty="0"/>
          </a:p>
          <a:p>
            <a:pPr>
              <a:defRPr sz="1100"/>
            </a:pPr>
            <a:r>
              <a:rPr lang="en-GB" dirty="0"/>
              <a:t>We have been asked many times whether we work for the Civil</a:t>
            </a:r>
            <a:r>
              <a:rPr lang="en-GB" baseline="0" dirty="0"/>
              <a:t> Service</a:t>
            </a:r>
          </a:p>
          <a:p>
            <a:pPr>
              <a:defRPr sz="1100"/>
            </a:pPr>
            <a:endParaRPr lang="en-GB" baseline="0" dirty="0"/>
          </a:p>
          <a:p>
            <a:pPr>
              <a:defRPr sz="1100"/>
            </a:pPr>
            <a:r>
              <a:rPr lang="en-GB" baseline="0" dirty="0"/>
              <a:t>And it’s been assumed many times we are somehow associated with the Government Digital Service</a:t>
            </a:r>
          </a:p>
          <a:p>
            <a:pPr>
              <a:defRPr sz="1100"/>
            </a:pPr>
            <a:endParaRPr lang="en-GB" baseline="0" dirty="0"/>
          </a:p>
          <a:p>
            <a:pPr>
              <a:defRPr sz="1100"/>
            </a:pPr>
            <a:r>
              <a:rPr lang="en-GB" baseline="0" dirty="0"/>
              <a:t>Neither of these things are true</a:t>
            </a:r>
          </a:p>
          <a:p>
            <a:pPr>
              <a:defRPr sz="1100"/>
            </a:pPr>
            <a:endParaRPr lang="en-GB" baseline="0" dirty="0"/>
          </a:p>
          <a:p>
            <a:pPr>
              <a:defRPr sz="1100"/>
            </a:pPr>
            <a:r>
              <a:rPr lang="en-GB" baseline="0" dirty="0"/>
              <a:t>The only thing we really share with Civil Servants are the pubs around Westminster</a:t>
            </a:r>
          </a:p>
          <a:p>
            <a:pPr>
              <a:defRPr sz="1100"/>
            </a:pPr>
            <a:endParaRPr lang="en-GB" baseline="0" dirty="0"/>
          </a:p>
          <a:p>
            <a:pPr>
              <a:defRPr sz="1100"/>
            </a:pPr>
            <a:r>
              <a:rPr lang="en-GB" baseline="0" dirty="0"/>
              <a:t>And even then, we tend to scorn their queuing technique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organisations</a:t>
            </a:r>
            <a:r>
              <a:rPr lang="en-US" baseline="0" dirty="0"/>
              <a:t> think they work and how they work are two different things</a:t>
            </a:r>
          </a:p>
          <a:p>
            <a:endParaRPr lang="en-US" baseline="0" dirty="0"/>
          </a:p>
          <a:p>
            <a:r>
              <a:rPr lang="en-US" baseline="0" dirty="0"/>
              <a:t>Think of all those cascaded emails you already knew the contents of</a:t>
            </a:r>
          </a:p>
          <a:p>
            <a:endParaRPr lang="en-US" baseline="0" dirty="0"/>
          </a:p>
          <a:p>
            <a:r>
              <a:rPr lang="en-US" baseline="0" dirty="0"/>
              <a:t>Find out how networks work in your organisation</a:t>
            </a:r>
          </a:p>
          <a:p>
            <a:endParaRPr lang="en-US" baseline="0" dirty="0"/>
          </a:p>
          <a:p>
            <a:r>
              <a:rPr lang="en-US" baseline="0" dirty="0"/>
              <a:t>Bear in mind organisations are porous</a:t>
            </a:r>
          </a:p>
          <a:p>
            <a:endParaRPr lang="en-US" baseline="0" dirty="0"/>
          </a:p>
          <a:p>
            <a:r>
              <a:rPr lang="en-US" baseline="0" dirty="0"/>
              <a:t>Twitter can be your friend</a:t>
            </a:r>
            <a:endParaRPr lang="en-US" dirty="0"/>
          </a:p>
        </p:txBody>
      </p:sp>
    </p:spTree>
    <p:extLst>
      <p:ext uri="{BB962C8B-B14F-4D97-AF65-F5344CB8AC3E}">
        <p14:creationId xmlns:p14="http://schemas.microsoft.com/office/powerpoint/2010/main" val="1881864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if you want stories</a:t>
            </a:r>
            <a:r>
              <a:rPr lang="en-US" baseline="0" dirty="0"/>
              <a:t> the people with the best ones are often retired</a:t>
            </a:r>
          </a:p>
          <a:p>
            <a:endParaRPr lang="en-US" baseline="0" dirty="0"/>
          </a:p>
          <a:p>
            <a:r>
              <a:rPr lang="en-US" baseline="0" dirty="0"/>
              <a:t>We work with a number of retired clerks all of whom have many great stories to tell</a:t>
            </a:r>
            <a:endParaRPr lang="en-US" dirty="0"/>
          </a:p>
        </p:txBody>
      </p:sp>
    </p:spTree>
    <p:extLst>
      <p:ext uri="{BB962C8B-B14F-4D97-AF65-F5344CB8AC3E}">
        <p14:creationId xmlns:p14="http://schemas.microsoft.com/office/powerpoint/2010/main" val="18232148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some more tips</a:t>
            </a:r>
            <a:r>
              <a:rPr lang="en-US" baseline="0" dirty="0"/>
              <a:t> around the kinds of things you may want to question</a:t>
            </a:r>
          </a:p>
          <a:p>
            <a:endParaRPr lang="en-US" baseline="0" dirty="0"/>
          </a:p>
          <a:p>
            <a:r>
              <a:rPr lang="en-US" baseline="0" dirty="0"/>
              <a:t>Try not to conflate identity with the naming or labelling of things. We have a recurrent problem with parliamentary sessions being identified by their start and end dates. The latter being subject to change</a:t>
            </a:r>
          </a:p>
          <a:p>
            <a:endParaRPr lang="en-US" baseline="0" dirty="0"/>
          </a:p>
          <a:p>
            <a:r>
              <a:rPr lang="en-US" baseline="0" dirty="0"/>
              <a:t>Think about whether the thing you’re modelling has agency. Can it effect changes in the world</a:t>
            </a:r>
          </a:p>
          <a:p>
            <a:endParaRPr lang="en-US" baseline="0" dirty="0"/>
          </a:p>
          <a:p>
            <a:r>
              <a:rPr lang="en-US" baseline="0" dirty="0"/>
              <a:t>Functional Requirements for Bibliographic Records – or FRBR – is a handy reference point for things far beyond document management</a:t>
            </a:r>
          </a:p>
          <a:p>
            <a:endParaRPr lang="en-US" baseline="0" dirty="0"/>
          </a:p>
          <a:p>
            <a:r>
              <a:rPr lang="en-US" baseline="0" dirty="0"/>
              <a:t>And questions around cardinality are key. How many of those things can that thing have is always worth asking</a:t>
            </a:r>
          </a:p>
        </p:txBody>
      </p:sp>
    </p:spTree>
    <p:extLst>
      <p:ext uri="{BB962C8B-B14F-4D97-AF65-F5344CB8AC3E}">
        <p14:creationId xmlns:p14="http://schemas.microsoft.com/office/powerpoint/2010/main" val="1943470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Warning: this slide has no scientific basis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based on experience, many an information</a:t>
            </a:r>
            <a:r>
              <a:rPr lang="en-US" baseline="0" dirty="0"/>
              <a:t> project foundered on the rocks of cardinality</a:t>
            </a:r>
            <a:endParaRPr lang="en-US" dirty="0"/>
          </a:p>
        </p:txBody>
      </p:sp>
    </p:spTree>
    <p:extLst>
      <p:ext uri="{BB962C8B-B14F-4D97-AF65-F5344CB8AC3E}">
        <p14:creationId xmlns:p14="http://schemas.microsoft.com/office/powerpoint/2010/main" val="11060535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So then, back to SIs</a:t>
            </a:r>
          </a:p>
        </p:txBody>
      </p:sp>
    </p:spTree>
    <p:extLst>
      <p:ext uri="{BB962C8B-B14F-4D97-AF65-F5344CB8AC3E}">
        <p14:creationId xmlns:p14="http://schemas.microsoft.com/office/powerpoint/2010/main" val="6951322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When we first started on the SI service, everyone we met brought us a flowchart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All drawn from a certain perspective and none complete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Over several months we talked and sketched and brought together multiple perspectives</a:t>
            </a:r>
            <a:endParaRPr lang="en-US" dirty="0"/>
          </a:p>
        </p:txBody>
      </p:sp>
    </p:spTree>
    <p:extLst>
      <p:ext uri="{BB962C8B-B14F-4D97-AF65-F5344CB8AC3E}">
        <p14:creationId xmlns:p14="http://schemas.microsoft.com/office/powerpoint/2010/main" val="17702173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The result was</a:t>
            </a:r>
            <a:r>
              <a:rPr lang="en-GB" sz="1100" b="0" i="0" u="none" strike="noStrike" cap="none" baseline="0" dirty="0">
                <a:solidFill>
                  <a:srgbClr val="000000"/>
                </a:solidFill>
                <a:effectLst/>
                <a:latin typeface="Arial"/>
                <a:ea typeface="Arial"/>
                <a:cs typeface="Arial"/>
                <a:sym typeface="Arial"/>
              </a:rPr>
              <a:t> a process model implemented as an RDF ontology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baseline="0" dirty="0">
                <a:solidFill>
                  <a:srgbClr val="000000"/>
                </a:solidFill>
                <a:effectLst/>
                <a:latin typeface="Arial"/>
                <a:ea typeface="Arial"/>
                <a:cs typeface="Arial"/>
                <a:sym typeface="Arial"/>
              </a:rPr>
              <a:t>Or a procedure model – procedure being Parliament’s word for process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It allows us to state that,</a:t>
            </a:r>
            <a:r>
              <a:rPr lang="en-GB" sz="1100" b="0" i="0" u="none" strike="noStrike" cap="none" baseline="0" dirty="0">
                <a:solidFill>
                  <a:srgbClr val="000000"/>
                </a:solidFill>
                <a:effectLst/>
                <a:latin typeface="Arial"/>
                <a:ea typeface="Arial"/>
                <a:cs typeface="Arial"/>
                <a:sym typeface="Arial"/>
              </a:rPr>
              <a:t> given what has happened, what may, must and can’t happen next</a:t>
            </a: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 clerk would not recognise this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It is generic, having no domain knowledge or domain language encoded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26223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Whilst the model may be generic, layered on top are procedural maps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Most</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of our time is spent mapping procedures on top of the model</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cap="none" dirty="0">
                <a:solidFill>
                  <a:srgbClr val="000000"/>
                </a:solidFill>
                <a:effectLst/>
                <a:latin typeface="Arial"/>
                <a:ea typeface="Arial"/>
                <a:cs typeface="Arial"/>
                <a:sym typeface="Arial"/>
              </a:rPr>
              <a:t>This</a:t>
            </a:r>
            <a:r>
              <a:rPr lang="en-US" sz="1100" b="0" i="0" u="none" strike="noStrike" cap="none" baseline="0" dirty="0">
                <a:solidFill>
                  <a:srgbClr val="000000"/>
                </a:solidFill>
                <a:effectLst/>
                <a:latin typeface="Arial"/>
                <a:ea typeface="Arial"/>
                <a:cs typeface="Arial"/>
                <a:sym typeface="Arial"/>
              </a:rPr>
              <a:t> is an example of a procedure map for made affirmative statutory instruments</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31206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You</a:t>
            </a:r>
            <a:r>
              <a:rPr lang="en-US" sz="1100" b="0" i="0" u="none" strike="noStrike" cap="none" baseline="0" dirty="0">
                <a:solidFill>
                  <a:srgbClr val="000000"/>
                </a:solidFill>
                <a:effectLst/>
                <a:latin typeface="Arial"/>
                <a:ea typeface="Arial"/>
                <a:cs typeface="Arial"/>
                <a:sym typeface="Arial"/>
              </a:rPr>
              <a:t> may have noticed that w</a:t>
            </a:r>
            <a:r>
              <a:rPr lang="en-US" sz="1100" b="0" i="0" u="none" strike="noStrike" cap="none" dirty="0">
                <a:solidFill>
                  <a:srgbClr val="000000"/>
                </a:solidFill>
                <a:effectLst/>
                <a:latin typeface="Arial"/>
                <a:ea typeface="Arial"/>
                <a:cs typeface="Arial"/>
                <a:sym typeface="Arial"/>
              </a:rPr>
              <a:t>e’ve not talked about what users might need from an</a:t>
            </a:r>
            <a:r>
              <a:rPr lang="en-US" sz="1100" b="0" i="0" u="none" strike="noStrike" cap="none" baseline="0" dirty="0">
                <a:solidFill>
                  <a:srgbClr val="000000"/>
                </a:solidFill>
                <a:effectLst/>
                <a:latin typeface="Arial"/>
                <a:ea typeface="Arial"/>
                <a:cs typeface="Arial"/>
                <a:sym typeface="Arial"/>
              </a:rPr>
              <a:t> SI tracking </a:t>
            </a:r>
            <a:r>
              <a:rPr lang="en-US" sz="1100" b="0" i="0" u="none" strike="noStrike" cap="none" dirty="0">
                <a:solidFill>
                  <a:srgbClr val="000000"/>
                </a:solidFill>
                <a:effectLst/>
                <a:latin typeface="Arial"/>
                <a:ea typeface="Arial"/>
                <a:cs typeface="Arial"/>
                <a:sym typeface="Arial"/>
              </a:rPr>
              <a:t>service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find that an emphasis on user needs isn’t always helpful</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By concentrating on</a:t>
            </a:r>
            <a:r>
              <a:rPr lang="en-US" sz="1100" b="0" i="0" u="none" strike="noStrike" cap="none" baseline="0" dirty="0">
                <a:solidFill>
                  <a:srgbClr val="000000"/>
                </a:solidFill>
                <a:effectLst/>
                <a:latin typeface="Arial"/>
                <a:ea typeface="Arial"/>
                <a:cs typeface="Arial"/>
                <a:sym typeface="Arial"/>
              </a:rPr>
              <a:t> describing the domain we don’t lock ourselves into single solutions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Not only do needs differ across user groups,</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sometimes our users have needs that are diametrically opposed to the needs of other</a:t>
            </a:r>
            <a:r>
              <a:rPr lang="en-US" sz="1100" b="0" i="0" u="none" strike="noStrike" cap="none" baseline="0" dirty="0">
                <a:solidFill>
                  <a:srgbClr val="000000"/>
                </a:solidFill>
                <a:effectLst/>
                <a:latin typeface="Arial"/>
                <a:ea typeface="Arial"/>
                <a:cs typeface="Arial"/>
                <a:sym typeface="Arial"/>
              </a:rPr>
              <a:t> users</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This being the nature of politics</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07710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So after all this talking and sketching and listening to lots of stories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a:t>
            </a:r>
            <a:r>
              <a:rPr lang="en-US" baseline="0" dirty="0"/>
              <a:t> have we made?</a:t>
            </a:r>
            <a:endParaRPr lang="en-US" dirty="0"/>
          </a:p>
        </p:txBody>
      </p:sp>
    </p:spTree>
    <p:extLst>
      <p:ext uri="{BB962C8B-B14F-4D97-AF65-F5344CB8AC3E}">
        <p14:creationId xmlns:p14="http://schemas.microsoft.com/office/powerpoint/2010/main" val="444493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pPr>
              <a:lnSpc>
                <a:spcPct val="115000"/>
              </a:lnSpc>
              <a:defRPr sz="1100"/>
            </a:pPr>
            <a:r>
              <a:rPr lang="en-GB" dirty="0"/>
              <a:t>So what is</a:t>
            </a:r>
            <a:r>
              <a:rPr lang="en-GB" baseline="0" dirty="0"/>
              <a:t> </a:t>
            </a:r>
            <a:r>
              <a:rPr dirty="0"/>
              <a:t>Government</a:t>
            </a:r>
            <a:r>
              <a:rPr lang="en-GB" dirty="0"/>
              <a:t>?</a:t>
            </a:r>
          </a:p>
          <a:p>
            <a:pPr>
              <a:lnSpc>
                <a:spcPct val="115000"/>
              </a:lnSpc>
              <a:defRPr sz="1100"/>
            </a:pPr>
            <a:endParaRPr lang="en-GB" dirty="0"/>
          </a:p>
          <a:p>
            <a:pPr>
              <a:lnSpc>
                <a:spcPct val="115000"/>
              </a:lnSpc>
              <a:defRPr sz="1100"/>
            </a:pPr>
            <a:r>
              <a:rPr lang="en-GB" dirty="0"/>
              <a:t>They are accountable to Parliament</a:t>
            </a:r>
          </a:p>
          <a:p>
            <a:pPr>
              <a:lnSpc>
                <a:spcPct val="115000"/>
              </a:lnSpc>
              <a:defRPr sz="1100"/>
            </a:pPr>
            <a:endParaRPr lang="en-GB" dirty="0"/>
          </a:p>
          <a:p>
            <a:pPr>
              <a:lnSpc>
                <a:spcPct val="115000"/>
              </a:lnSpc>
              <a:defRPr sz="1100"/>
            </a:pPr>
            <a:r>
              <a:rPr lang="en-GB" dirty="0"/>
              <a:t>And through Parliament</a:t>
            </a:r>
            <a:r>
              <a:rPr lang="en-GB" baseline="0" dirty="0"/>
              <a:t> to the public</a:t>
            </a:r>
            <a:endParaRPr lang="en-GB" dirty="0"/>
          </a:p>
          <a:p>
            <a:pPr>
              <a:lnSpc>
                <a:spcPct val="115000"/>
              </a:lnSpc>
              <a:defRPr sz="1100"/>
            </a:pPr>
            <a:endParaRPr lang="en-GB" dirty="0"/>
          </a:p>
          <a:p>
            <a:pPr>
              <a:lnSpc>
                <a:spcPct val="115000"/>
              </a:lnSpc>
              <a:defRPr sz="1100"/>
            </a:pPr>
            <a:r>
              <a:rPr lang="en-GB" dirty="0"/>
              <a:t>They</a:t>
            </a:r>
            <a:r>
              <a:rPr lang="en-GB" baseline="0" dirty="0"/>
              <a:t> propose </a:t>
            </a:r>
            <a:r>
              <a:rPr dirty="0"/>
              <a:t>new laws to Parliament</a:t>
            </a:r>
            <a:endParaRPr lang="en-GB" dirty="0"/>
          </a:p>
          <a:p>
            <a:pPr>
              <a:lnSpc>
                <a:spcPct val="115000"/>
              </a:lnSpc>
              <a:defRPr sz="1100"/>
            </a:pPr>
            <a:endParaRPr lang="en-GB" dirty="0"/>
          </a:p>
          <a:p>
            <a:pPr>
              <a:lnSpc>
                <a:spcPct val="115000"/>
              </a:lnSpc>
              <a:defRPr sz="1100"/>
            </a:pPr>
            <a:r>
              <a:rPr lang="en-GB" dirty="0"/>
              <a:t>And they run government </a:t>
            </a:r>
            <a:r>
              <a:rPr lang="en-GB" baseline="0" dirty="0"/>
              <a:t>departments from DEFRA to the Home Office</a:t>
            </a:r>
            <a:endParaRPr dirty="0"/>
          </a:p>
          <a:p>
            <a:pPr>
              <a:lnSpc>
                <a:spcPct val="115000"/>
              </a:lnSpc>
              <a:defRPr sz="1100"/>
            </a:pPr>
            <a:endParaRPr dirty="0"/>
          </a:p>
          <a:p>
            <a:pPr>
              <a:lnSpc>
                <a:spcPct val="115000"/>
              </a:lnSpc>
              <a:defRPr sz="1100"/>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This is the statutory instrument website that Parliament asked for</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website that can flex and adapt as Parliament flexes and adapts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a:t>
            </a:r>
            <a:r>
              <a:rPr lang="en-US" sz="1100" b="0" i="0" u="none" strike="noStrike" cap="none" baseline="0" dirty="0">
                <a:solidFill>
                  <a:srgbClr val="000000"/>
                </a:solidFill>
                <a:effectLst/>
                <a:latin typeface="Arial"/>
                <a:ea typeface="Arial"/>
                <a:cs typeface="Arial"/>
                <a:sym typeface="Arial"/>
              </a:rPr>
              <a:t> collaboration with the Journal Offices and committees w</a:t>
            </a:r>
            <a:r>
              <a:rPr lang="en-US" sz="1100" b="0" i="0" u="none" strike="noStrike" cap="none" dirty="0">
                <a:solidFill>
                  <a:srgbClr val="000000"/>
                </a:solidFill>
                <a:effectLst/>
                <a:latin typeface="Arial"/>
                <a:ea typeface="Arial"/>
                <a:cs typeface="Arial"/>
                <a:sym typeface="Arial"/>
              </a:rPr>
              <a:t>e’re making changes to procedure maps on an almost weekly basis </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Not because we did</a:t>
            </a:r>
            <a:r>
              <a:rPr lang="en-US" sz="1100" b="0" i="0" u="none" strike="noStrike" cap="none" baseline="0" dirty="0">
                <a:solidFill>
                  <a:srgbClr val="000000"/>
                </a:solidFill>
                <a:effectLst/>
                <a:latin typeface="Arial"/>
                <a:ea typeface="Arial"/>
                <a:cs typeface="Arial"/>
                <a:sym typeface="Arial"/>
              </a:rPr>
              <a:t> it wrong but because procedure evolves</a:t>
            </a:r>
            <a:endParaRPr dirty="0"/>
          </a:p>
        </p:txBody>
      </p:sp>
    </p:spTree>
    <p:extLst>
      <p:ext uri="{BB962C8B-B14F-4D97-AF65-F5344CB8AC3E}">
        <p14:creationId xmlns:p14="http://schemas.microsoft.com/office/powerpoint/2010/main" val="7283676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By understanding the domain, choosing the right bounded contexts we can do more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we now have a generic model for procedure we can – with relative ease – map new procedures over the top</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dirty="0"/>
              <a:t>Post</a:t>
            </a:r>
            <a:r>
              <a:rPr lang="en-US" baseline="0" dirty="0"/>
              <a:t> </a:t>
            </a:r>
            <a:r>
              <a:rPr lang="en-US" dirty="0" err="1"/>
              <a:t>brexit</a:t>
            </a:r>
            <a:r>
              <a:rPr lang="en-US" dirty="0"/>
              <a:t>,</a:t>
            </a:r>
            <a:r>
              <a:rPr lang="en-US" baseline="0" dirty="0"/>
              <a:t> treaties have obviously become rather important so in 2019 we were asked to build a tracking service for treaties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map of the treaty procedure as set out by the Constitutional</a:t>
            </a:r>
            <a:r>
              <a:rPr lang="en-US" baseline="0" dirty="0"/>
              <a:t> Reform and Governance Act 2010</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With additional bells and whistles as set out in standing orders and in precedence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Because no one ruleset is ever complete</a:t>
            </a:r>
            <a:endParaRPr lang="en-US" dirty="0"/>
          </a:p>
        </p:txBody>
      </p:sp>
    </p:spTree>
    <p:extLst>
      <p:ext uri="{BB962C8B-B14F-4D97-AF65-F5344CB8AC3E}">
        <p14:creationId xmlns:p14="http://schemas.microsoft.com/office/powerpoint/2010/main" val="12579910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And this is that same map, as drawn by a machine</a:t>
            </a:r>
          </a:p>
        </p:txBody>
      </p:sp>
    </p:spTree>
    <p:extLst>
      <p:ext uri="{BB962C8B-B14F-4D97-AF65-F5344CB8AC3E}">
        <p14:creationId xmlns:p14="http://schemas.microsoft.com/office/powerpoint/2010/main" val="15819527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And with almost no work we made a website and a library of queries for treaty procedure too</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9455143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We’ve already</a:t>
            </a:r>
            <a:r>
              <a:rPr lang="en-US" sz="1100" b="0" i="0" u="none" strike="noStrike" cap="none" baseline="0" dirty="0">
                <a:solidFill>
                  <a:srgbClr val="000000"/>
                </a:solidFill>
                <a:effectLst/>
                <a:latin typeface="Arial"/>
                <a:ea typeface="Arial"/>
                <a:cs typeface="Arial"/>
                <a:sym typeface="Arial"/>
              </a:rPr>
              <a:t> mentioned that t</a:t>
            </a:r>
            <a:r>
              <a:rPr lang="en-US" sz="1100" b="0" i="0" u="none" strike="noStrike" cap="none" dirty="0">
                <a:solidFill>
                  <a:srgbClr val="000000"/>
                </a:solidFill>
                <a:effectLst/>
                <a:latin typeface="Arial"/>
                <a:ea typeface="Arial"/>
                <a:cs typeface="Arial"/>
                <a:sym typeface="Arial"/>
              </a:rPr>
              <a:t>he maps can</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be parsed by machines to determine - from what has happened - what may, must and shouldn’t happen next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call this the light cone of procedural possibilities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can use this data to alert Members </a:t>
            </a:r>
            <a:r>
              <a:rPr lang="en-US" sz="1100" b="0" i="0" u="none" strike="noStrike" cap="none" baseline="0" dirty="0">
                <a:solidFill>
                  <a:srgbClr val="000000"/>
                </a:solidFill>
                <a:effectLst/>
                <a:latin typeface="Arial"/>
                <a:ea typeface="Arial"/>
                <a:cs typeface="Arial"/>
                <a:sym typeface="Arial"/>
              </a:rPr>
              <a:t>to points at which they can intervene, for example: from this point on and for the next 40 days you can table an objection to this SI</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54837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And we</a:t>
            </a:r>
            <a:r>
              <a:rPr lang="en-US" baseline="0" dirty="0"/>
              <a:t> </a:t>
            </a:r>
            <a:r>
              <a:rPr lang="en-US" dirty="0"/>
              <a:t>have a pot of data we can query for precedence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Queries such as: when did X and Y both happen when Z didn’t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50759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We can use the pot</a:t>
            </a:r>
            <a:r>
              <a:rPr lang="en-US" baseline="0" dirty="0"/>
              <a:t> of data </a:t>
            </a:r>
            <a:r>
              <a:rPr lang="en-US" dirty="0"/>
              <a:t>to look for patterns</a:t>
            </a:r>
          </a:p>
          <a:p>
            <a:pPr marL="0" lvl="0" indent="0" algn="l" rtl="0">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r>
              <a:rPr lang="en-US" dirty="0"/>
              <a:t>This is one example showing the number of days between laying and approval of draft affirmative instruments</a:t>
            </a:r>
          </a:p>
          <a:p>
            <a:pPr marL="0" lvl="0" indent="0" algn="l" rtl="0">
              <a:spcBef>
                <a:spcPts val="0"/>
              </a:spcBef>
              <a:spcAft>
                <a:spcPts val="0"/>
              </a:spcAft>
              <a:buClr>
                <a:schemeClr val="dk1"/>
              </a:buClr>
              <a:buSzPts val="1100"/>
              <a:buFont typeface="Arial"/>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solidFill>
                  <a:schemeClr val="dk1"/>
                </a:solidFill>
              </a:rPr>
              <a:t>More importantly, the</a:t>
            </a:r>
            <a:r>
              <a:rPr lang="en-US" baseline="0" dirty="0">
                <a:solidFill>
                  <a:schemeClr val="dk1"/>
                </a:solidFill>
              </a:rPr>
              <a:t> queries are</a:t>
            </a:r>
            <a:r>
              <a:rPr lang="en-US" dirty="0">
                <a:solidFill>
                  <a:schemeClr val="dk1"/>
                </a:solidFill>
              </a:rPr>
              <a:t> repeatable</a:t>
            </a:r>
            <a:endParaRPr lang="en-US" dirty="0"/>
          </a:p>
        </p:txBody>
      </p:sp>
    </p:spTree>
    <p:extLst>
      <p:ext uri="{BB962C8B-B14F-4D97-AF65-F5344CB8AC3E}">
        <p14:creationId xmlns:p14="http://schemas.microsoft.com/office/powerpoint/2010/main" val="16377567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Strangely</a:t>
            </a:r>
            <a:r>
              <a:rPr lang="en-US" sz="1100" b="0" i="0" u="none" strike="noStrike" cap="none" baseline="0" dirty="0">
                <a:solidFill>
                  <a:srgbClr val="000000"/>
                </a:solidFill>
                <a:effectLst/>
                <a:latin typeface="Arial"/>
                <a:ea typeface="Arial"/>
                <a:cs typeface="Arial"/>
                <a:sym typeface="Arial"/>
              </a:rPr>
              <a:t> enough, n</a:t>
            </a:r>
            <a:r>
              <a:rPr lang="en-US" sz="1100" b="0" i="0" u="none" strike="noStrike" cap="none" dirty="0">
                <a:solidFill>
                  <a:srgbClr val="000000"/>
                </a:solidFill>
                <a:effectLst/>
                <a:latin typeface="Arial"/>
                <a:ea typeface="Arial"/>
                <a:cs typeface="Arial"/>
                <a:sym typeface="Arial"/>
              </a:rPr>
              <a:t>obody asked for Twitter bots for SIs and treaties but a couple of hours work and we now have 239 people following avidly</a:t>
            </a:r>
            <a:endParaRPr lang="en-US" dirty="0"/>
          </a:p>
        </p:txBody>
      </p:sp>
    </p:spTree>
    <p:extLst>
      <p:ext uri="{BB962C8B-B14F-4D97-AF65-F5344CB8AC3E}">
        <p14:creationId xmlns:p14="http://schemas.microsoft.com/office/powerpoint/2010/main" val="4456670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summary</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Information management is hard work</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Understanding the domain is not quick</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But well modelled, well managed information is generative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Possibilities emerge when you take the time and trouble to understand the domain</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often </a:t>
            </a:r>
            <a:r>
              <a:rPr lang="en-US" sz="1100" b="0" i="0" u="none" strike="noStrike" cap="none" baseline="0" dirty="0">
                <a:solidFill>
                  <a:srgbClr val="000000"/>
                </a:solidFill>
                <a:effectLst/>
                <a:latin typeface="Arial"/>
                <a:ea typeface="Arial"/>
                <a:cs typeface="Arial"/>
                <a:sym typeface="Arial"/>
              </a:rPr>
              <a:t>ask ourselves – if Erskine May had had a computer – what would he have done</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dirty="0"/>
              <a:t>We think possibly…</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He would have used it to build a graph of knowledge of parliamentary business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And built a precedence engine out of data</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Thank you</a:t>
            </a:r>
          </a:p>
        </p:txBody>
      </p:sp>
    </p:spTree>
    <p:extLst>
      <p:ext uri="{BB962C8B-B14F-4D97-AF65-F5344CB8AC3E}">
        <p14:creationId xmlns:p14="http://schemas.microsoft.com/office/powerpoint/2010/main" val="3551484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And just when you</a:t>
            </a:r>
            <a:r>
              <a:rPr lang="en-US" baseline="0" dirty="0"/>
              <a:t> thought you were rid of us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And could go and have your tea</a:t>
            </a:r>
            <a:endParaRPr lang="en-US" dirty="0"/>
          </a:p>
        </p:txBody>
      </p:sp>
    </p:spTree>
    <p:extLst>
      <p:ext uri="{BB962C8B-B14F-4D97-AF65-F5344CB8AC3E}">
        <p14:creationId xmlns:p14="http://schemas.microsoft.com/office/powerpoint/2010/main" val="584894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noRot="1" noChangeAspect="1"/>
          </p:cNvSpPr>
          <p:nvPr>
            <p:ph type="sldImg"/>
          </p:nvPr>
        </p:nvSpPr>
        <p:spPr>
          <a:prstGeom prst="rect">
            <a:avLst/>
          </a:prstGeom>
        </p:spPr>
        <p:txBody>
          <a:bodyPr/>
          <a:lstStyle/>
          <a:p>
            <a:endParaRPr/>
          </a:p>
        </p:txBody>
      </p:sp>
      <p:sp>
        <p:nvSpPr>
          <p:cNvPr id="359" name="Shape 359"/>
          <p:cNvSpPr>
            <a:spLocks noGrp="1"/>
          </p:cNvSpPr>
          <p:nvPr>
            <p:ph type="body" sz="quarter" idx="1"/>
          </p:nvPr>
        </p:nvSpPr>
        <p:spPr>
          <a:prstGeom prst="rect">
            <a:avLst/>
          </a:prstGeom>
        </p:spPr>
        <p:txBody>
          <a:bodyPr/>
          <a:lstStyle/>
          <a:p>
            <a:pPr>
              <a:lnSpc>
                <a:spcPct val="115000"/>
              </a:lnSpc>
              <a:spcBef>
                <a:spcPts val="1600"/>
              </a:spcBef>
              <a:defRPr sz="1100"/>
            </a:pPr>
            <a:r>
              <a:rPr dirty="0"/>
              <a:t>Parliament</a:t>
            </a:r>
            <a:r>
              <a:rPr lang="en-GB" dirty="0"/>
              <a:t> on the other hand is mainly there to hold Government</a:t>
            </a:r>
            <a:r>
              <a:rPr lang="en-GB" baseline="0" dirty="0"/>
              <a:t> to account</a:t>
            </a:r>
          </a:p>
          <a:p>
            <a:pPr>
              <a:lnSpc>
                <a:spcPct val="115000"/>
              </a:lnSpc>
              <a:spcBef>
                <a:spcPts val="1600"/>
              </a:spcBef>
              <a:defRPr sz="1100"/>
            </a:pPr>
            <a:endParaRPr lang="en-GB" baseline="0" dirty="0"/>
          </a:p>
          <a:p>
            <a:pPr>
              <a:lnSpc>
                <a:spcPct val="115000"/>
              </a:lnSpc>
              <a:spcBef>
                <a:spcPts val="1600"/>
              </a:spcBef>
              <a:defRPr sz="1100"/>
            </a:pPr>
            <a:r>
              <a:rPr lang="en-GB" baseline="0" dirty="0"/>
              <a:t>It </a:t>
            </a:r>
            <a:r>
              <a:rPr dirty="0"/>
              <a:t>allows inputs from citizens </a:t>
            </a:r>
            <a:endParaRPr lang="en-GB" dirty="0"/>
          </a:p>
          <a:p>
            <a:pPr>
              <a:lnSpc>
                <a:spcPct val="115000"/>
              </a:lnSpc>
              <a:spcBef>
                <a:spcPts val="1600"/>
              </a:spcBef>
              <a:defRPr sz="1100"/>
            </a:pPr>
            <a:endParaRPr lang="en-GB" dirty="0"/>
          </a:p>
          <a:p>
            <a:pPr>
              <a:lnSpc>
                <a:spcPct val="115000"/>
              </a:lnSpc>
              <a:spcBef>
                <a:spcPts val="1600"/>
              </a:spcBef>
              <a:defRPr sz="1100"/>
            </a:pPr>
            <a:r>
              <a:rPr lang="en-GB" dirty="0"/>
              <a:t>And</a:t>
            </a:r>
            <a:r>
              <a:rPr lang="en-GB" baseline="0" dirty="0"/>
              <a:t> it </a:t>
            </a:r>
            <a:r>
              <a:rPr dirty="0"/>
              <a:t>debates current issues</a:t>
            </a:r>
            <a:r>
              <a:rPr lang="en-GB" dirty="0"/>
              <a:t> in order to</a:t>
            </a:r>
            <a:r>
              <a:rPr dirty="0"/>
              <a:t> influence </a:t>
            </a:r>
            <a:r>
              <a:rPr lang="en-GB" dirty="0"/>
              <a:t>both</a:t>
            </a:r>
            <a:r>
              <a:rPr lang="en-GB" baseline="0" dirty="0"/>
              <a:t> G</a:t>
            </a:r>
            <a:r>
              <a:rPr dirty="0"/>
              <a:t>overnment </a:t>
            </a:r>
            <a:r>
              <a:rPr lang="en-GB" dirty="0"/>
              <a:t>and</a:t>
            </a:r>
            <a:r>
              <a:rPr lang="en-GB" baseline="0" dirty="0"/>
              <a:t> </a:t>
            </a:r>
            <a:r>
              <a:rPr dirty="0"/>
              <a:t>wider society</a:t>
            </a:r>
          </a:p>
          <a:p>
            <a:pPr>
              <a:lnSpc>
                <a:spcPct val="115000"/>
              </a:lnSpc>
              <a:defRPr sz="1100"/>
            </a:pPr>
            <a:endParaRPr dirty="0"/>
          </a:p>
          <a:p>
            <a:pPr>
              <a:lnSpc>
                <a:spcPct val="115000"/>
              </a:lnSpc>
              <a:defRPr sz="1100"/>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We’re back with Dave Snowden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 talks about retrospective coherence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other words, we tell ourselves</a:t>
            </a:r>
            <a:r>
              <a:rPr lang="en-US" baseline="0" dirty="0"/>
              <a:t> stories to make what has happened seem like it was always inevitable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This talk and most other talks being great examples of that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In retrospect we can make it sound like we had a plan</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That we always knew we were working toward machine readable parliamentary procedure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Reader – we did not know this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Like much else, we muddled through</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And any narrative we may have attempted is only possible through the benefit of hindsight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You shouldn’t trust our story anymore than you’d trust any other</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Thank you</a:t>
            </a:r>
          </a:p>
          <a:p>
            <a:pPr marL="0" lvl="0" indent="0" algn="l" rtl="0">
              <a:spcBef>
                <a:spcPts val="0"/>
              </a:spcBef>
              <a:spcAft>
                <a:spcPts val="0"/>
              </a:spcAft>
              <a:buNone/>
            </a:pPr>
            <a:endParaRPr lang="en-US" baseline="0"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26820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pPr>
              <a:defRPr sz="1100"/>
            </a:pPr>
            <a:r>
              <a:rPr lang="en-GB" dirty="0"/>
              <a:t>The second thing to know about Parliament is </a:t>
            </a:r>
            <a:r>
              <a:rPr lang="en-GB" dirty="0" err="1"/>
              <a:t>i</a:t>
            </a:r>
            <a:r>
              <a:rPr dirty="0"/>
              <a:t>t doesn’t really exist</a:t>
            </a:r>
            <a:endParaRPr lang="en-GB" dirty="0"/>
          </a:p>
          <a:p>
            <a:pPr>
              <a:defRPr sz="1100"/>
            </a:pPr>
            <a:endParaRPr lang="en-GB" dirty="0"/>
          </a:p>
          <a:p>
            <a:pPr>
              <a:defRPr sz="1100"/>
            </a:pPr>
            <a:r>
              <a:rPr lang="en-GB" dirty="0"/>
              <a:t>There</a:t>
            </a:r>
            <a:r>
              <a:rPr lang="en-GB" baseline="0" dirty="0"/>
              <a:t> is no single sense of Parliament</a:t>
            </a:r>
          </a:p>
          <a:p>
            <a:pPr>
              <a:defRPr sz="1100"/>
            </a:pPr>
            <a:endParaRPr lang="en-GB" baseline="0" dirty="0"/>
          </a:p>
          <a:p>
            <a:pPr>
              <a:defRPr sz="1100"/>
            </a:pPr>
            <a:r>
              <a:rPr lang="en-GB" baseline="0" dirty="0"/>
              <a:t>There is the</a:t>
            </a:r>
            <a:r>
              <a:rPr dirty="0"/>
              <a:t> House of Commons</a:t>
            </a:r>
            <a:r>
              <a:rPr lang="en-GB" baseline="0" dirty="0"/>
              <a:t> - </a:t>
            </a:r>
            <a:r>
              <a:rPr dirty="0"/>
              <a:t>the democratically elected </a:t>
            </a:r>
            <a:r>
              <a:rPr lang="en-GB" dirty="0"/>
              <a:t>lower chamber</a:t>
            </a:r>
          </a:p>
          <a:p>
            <a:pPr>
              <a:defRPr sz="1100"/>
            </a:pPr>
            <a:endParaRPr lang="en-GB" dirty="0"/>
          </a:p>
          <a:p>
            <a:pPr>
              <a:defRPr sz="1100"/>
            </a:pPr>
            <a:r>
              <a:rPr lang="en-GB" dirty="0"/>
              <a:t>There</a:t>
            </a:r>
            <a:r>
              <a:rPr lang="en-GB" baseline="0" dirty="0"/>
              <a:t> is the House of Lords - </a:t>
            </a:r>
            <a:r>
              <a:rPr dirty="0"/>
              <a:t>the </a:t>
            </a:r>
            <a:r>
              <a:rPr lang="en-GB" dirty="0"/>
              <a:t>upper </a:t>
            </a:r>
            <a:r>
              <a:rPr dirty="0"/>
              <a:t>chamber of Parliament, </a:t>
            </a:r>
            <a:r>
              <a:rPr lang="en-GB" dirty="0"/>
              <a:t>with </a:t>
            </a:r>
            <a:r>
              <a:rPr dirty="0"/>
              <a:t>members</a:t>
            </a:r>
            <a:r>
              <a:rPr lang="en-GB" dirty="0"/>
              <a:t> appointed</a:t>
            </a:r>
            <a:r>
              <a:rPr dirty="0"/>
              <a:t>.</a:t>
            </a:r>
            <a:r>
              <a:rPr lang="en-GB" dirty="0"/>
              <a:t> In a fashion.</a:t>
            </a:r>
          </a:p>
          <a:p>
            <a:pPr>
              <a:defRPr sz="1100"/>
            </a:pPr>
            <a:endParaRPr lang="en-GB" dirty="0"/>
          </a:p>
          <a:p>
            <a:pPr>
              <a:defRPr sz="1100"/>
            </a:pPr>
            <a:r>
              <a:rPr lang="en-GB" dirty="0"/>
              <a:t>And</a:t>
            </a:r>
            <a:r>
              <a:rPr lang="en-GB" baseline="0" dirty="0"/>
              <a:t> there is </a:t>
            </a:r>
            <a:r>
              <a:rPr dirty="0"/>
              <a:t>The </a:t>
            </a:r>
            <a:r>
              <a:rPr lang="en-GB" dirty="0"/>
              <a:t>Crown. Or the </a:t>
            </a:r>
            <a:r>
              <a:rPr dirty="0"/>
              <a:t>Queen</a:t>
            </a:r>
            <a:r>
              <a:rPr lang="en-GB" dirty="0"/>
              <a:t> in Parliament.</a:t>
            </a:r>
            <a:r>
              <a:rPr lang="en-GB" baseline="0" dirty="0"/>
              <a:t> As separate from the Queen as a person. The Queen</a:t>
            </a:r>
            <a:r>
              <a:rPr dirty="0"/>
              <a:t> is the Head of State: she opens </a:t>
            </a:r>
            <a:r>
              <a:rPr lang="en-GB" dirty="0"/>
              <a:t>every session of </a:t>
            </a:r>
            <a:r>
              <a:rPr dirty="0"/>
              <a:t>Parliament </a:t>
            </a:r>
            <a:r>
              <a:rPr lang="en-GB" dirty="0"/>
              <a:t>and </a:t>
            </a:r>
            <a:r>
              <a:rPr dirty="0"/>
              <a:t>agree</a:t>
            </a:r>
            <a:r>
              <a:rPr lang="en-GB" dirty="0"/>
              <a:t>s</a:t>
            </a:r>
            <a:r>
              <a:rPr dirty="0"/>
              <a:t> legislation</a:t>
            </a:r>
            <a:endParaRPr lang="en-GB" dirty="0"/>
          </a:p>
          <a:p>
            <a:pPr>
              <a:defRPr sz="1100"/>
            </a:pPr>
            <a:endParaRPr lang="en-GB" dirty="0"/>
          </a:p>
          <a:p>
            <a:pPr>
              <a:defRPr sz="1100"/>
            </a:pPr>
            <a:r>
              <a:rPr lang="en-GB" dirty="0"/>
              <a:t>Over time, the powers of the Crown</a:t>
            </a:r>
            <a:r>
              <a:rPr lang="en-GB" baseline="0" dirty="0"/>
              <a:t> have diminished. But some matters are still reserved under Royal Prerogative</a:t>
            </a:r>
          </a:p>
          <a:p>
            <a:pPr>
              <a:defRPr sz="1100"/>
            </a:pPr>
            <a:endParaRPr lang="en-GB" baseline="0" dirty="0"/>
          </a:p>
          <a:p>
            <a:pPr>
              <a:defRPr sz="1100"/>
            </a:pPr>
            <a:r>
              <a:rPr lang="en-GB" baseline="0" dirty="0"/>
              <a:t>Matters like declaring war, ratifying treaties and proroguing Parliament for instance</a:t>
            </a:r>
          </a:p>
          <a:p>
            <a:pPr>
              <a:defRPr sz="1100"/>
            </a:pPr>
            <a:endParaRPr lang="en-GB" baseline="0" dirty="0"/>
          </a:p>
          <a:p>
            <a:pPr>
              <a:defRPr sz="1100"/>
            </a:pPr>
            <a:r>
              <a:rPr lang="en-GB" baseline="0" dirty="0"/>
              <a:t>Which some of you may remember being called into play in the Brexit debates</a:t>
            </a:r>
          </a:p>
          <a:p>
            <a:pPr>
              <a:defRPr sz="1100"/>
            </a:pPr>
            <a:endParaRPr lang="en-GB" baseline="0" dirty="0">
              <a:solidFill>
                <a:srgbClr val="000000"/>
              </a:solidFill>
            </a:endParaRPr>
          </a:p>
          <a:p>
            <a:pPr>
              <a:defRPr sz="1100"/>
            </a:pPr>
            <a:r>
              <a:rPr lang="en-GB" baseline="0" dirty="0">
                <a:solidFill>
                  <a:srgbClr val="000000"/>
                </a:solidFill>
              </a:rPr>
              <a:t>So Parliament is not a single institution</a:t>
            </a:r>
          </a:p>
          <a:p>
            <a:pPr>
              <a:defRPr sz="1100"/>
            </a:pPr>
            <a:endParaRPr lang="en-GB" baseline="0" dirty="0">
              <a:solidFill>
                <a:srgbClr val="000000"/>
              </a:solidFill>
            </a:endParaRPr>
          </a:p>
          <a:p>
            <a:pPr>
              <a:defRPr sz="1100"/>
            </a:pPr>
            <a:r>
              <a:rPr lang="en-GB" baseline="0" dirty="0">
                <a:solidFill>
                  <a:srgbClr val="000000"/>
                </a:solidFill>
              </a:rPr>
              <a:t>A more realistic drawing might look like...</a:t>
            </a:r>
            <a:endParaRPr dirty="0">
              <a:solidFill>
                <a:srgbClr val="000000"/>
              </a:solidFill>
            </a:endParaRPr>
          </a:p>
          <a:p>
            <a:pPr>
              <a:defRPr sz="1100"/>
            </a:pPr>
            <a:endParaRPr dirty="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pPr>
              <a:defRPr sz="1100"/>
            </a:pPr>
            <a:r>
              <a:rPr lang="en-GB" dirty="0"/>
              <a:t>This</a:t>
            </a:r>
          </a:p>
          <a:p>
            <a:pPr>
              <a:defRPr sz="1100"/>
            </a:pPr>
            <a:endParaRPr lang="en-GB" dirty="0"/>
          </a:p>
          <a:p>
            <a:pPr>
              <a:defRPr sz="1100"/>
            </a:pPr>
            <a:r>
              <a:rPr lang="en-GB" dirty="0"/>
              <a:t>At least if we put the Queen</a:t>
            </a:r>
            <a:r>
              <a:rPr lang="en-GB" baseline="0" dirty="0"/>
              <a:t> to one side for a moment</a:t>
            </a:r>
          </a:p>
          <a:p>
            <a:pPr>
              <a:defRPr sz="1100"/>
            </a:pPr>
            <a:endParaRPr lang="en-GB" baseline="0" dirty="0"/>
          </a:p>
          <a:p>
            <a:pPr>
              <a:defRPr sz="1100"/>
            </a:pPr>
            <a:r>
              <a:rPr lang="en-GB" baseline="0" dirty="0"/>
              <a:t>The Commons and the Lords are independent organisations</a:t>
            </a:r>
          </a:p>
          <a:p>
            <a:pPr>
              <a:defRPr sz="1100"/>
            </a:pPr>
            <a:endParaRPr lang="en-GB" baseline="0" dirty="0"/>
          </a:p>
          <a:p>
            <a:pPr>
              <a:defRPr sz="1100"/>
            </a:pPr>
            <a:r>
              <a:rPr lang="en-GB" baseline="0" dirty="0"/>
              <a:t>There is no one person in charge of Parliament</a:t>
            </a:r>
          </a:p>
          <a:p>
            <a:pPr>
              <a:defRPr sz="1100"/>
            </a:pPr>
            <a:endParaRPr lang="en-GB" baseline="0" dirty="0"/>
          </a:p>
          <a:p>
            <a:pPr>
              <a:defRPr sz="1100"/>
            </a:pPr>
            <a:r>
              <a:rPr lang="en-GB" baseline="0" dirty="0"/>
              <a:t>There is no common ruleset, though the way in which the two Houses operate may be interlinked</a:t>
            </a:r>
          </a:p>
          <a:p>
            <a:pPr>
              <a:defRPr sz="1100"/>
            </a:pPr>
            <a:endParaRPr lang="en-GB" baseline="0" dirty="0"/>
          </a:p>
          <a:p>
            <a:pPr>
              <a:defRPr sz="1100"/>
            </a:pPr>
            <a:r>
              <a:rPr lang="en-GB" baseline="0" dirty="0"/>
              <a:t>So if there’s no such thing as Parliament, what’s the big building about?</a:t>
            </a:r>
          </a:p>
          <a:p>
            <a:pPr>
              <a:defRPr sz="1100"/>
            </a:pPr>
            <a:endParaRPr lang="en-GB" baseline="0" dirty="0"/>
          </a:p>
          <a:p>
            <a:pPr>
              <a:defRPr sz="1100"/>
            </a:pPr>
            <a:r>
              <a:rPr lang="en-GB" baseline="0" dirty="0"/>
              <a:t>Think of it as a conference centre hosting two separate but interlinked conferences and you wouldn’t be far wrong</a:t>
            </a:r>
          </a:p>
          <a:p>
            <a:pPr>
              <a:defRPr sz="1100"/>
            </a:pPr>
            <a:endParaRPr lang="en-GB" baseline="0" dirty="0"/>
          </a:p>
          <a:p>
            <a:pPr>
              <a:defRPr sz="1100"/>
            </a:pPr>
            <a:r>
              <a:rPr lang="en-GB" baseline="0" dirty="0"/>
              <a:t>As some of you may know, the word Parliament is derived from the old French </a:t>
            </a:r>
            <a:r>
              <a:rPr lang="en-GB" baseline="0" dirty="0" err="1"/>
              <a:t>parlement</a:t>
            </a:r>
            <a:r>
              <a:rPr lang="en-GB" baseline="0" dirty="0"/>
              <a:t>, which means discussion or discourse</a:t>
            </a:r>
            <a:endParaRPr dirty="0"/>
          </a:p>
          <a:p>
            <a:pPr>
              <a:lnSpc>
                <a:spcPct val="115000"/>
              </a:lnSpc>
              <a:defRPr sz="1100"/>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third and final thing you need to know is how complicated the internal structures are</a:t>
            </a:r>
          </a:p>
          <a:p>
            <a:endParaRPr lang="en-US" baseline="0" dirty="0"/>
          </a:p>
          <a:p>
            <a:r>
              <a:rPr lang="en-US" baseline="0" dirty="0"/>
              <a:t>The are Table Offices, Legislation Offices, Journal Offices, Vote Offices, Committee Offices</a:t>
            </a:r>
          </a:p>
          <a:p>
            <a:endParaRPr lang="en-US" baseline="0" dirty="0"/>
          </a:p>
          <a:p>
            <a:r>
              <a:rPr lang="en-US" baseline="0" dirty="0"/>
              <a:t>And all of this is duplicated across the two Houses</a:t>
            </a:r>
          </a:p>
          <a:p>
            <a:endParaRPr lang="en-US" baseline="0" dirty="0"/>
          </a:p>
          <a:p>
            <a:r>
              <a:rPr lang="en-US" baseline="0" dirty="0"/>
              <a:t>Individual offices are largely autonomous</a:t>
            </a:r>
          </a:p>
          <a:p>
            <a:endParaRPr lang="en-US" baseline="0" dirty="0"/>
          </a:p>
          <a:p>
            <a:r>
              <a:rPr lang="en-US" baseline="0" dirty="0"/>
              <a:t>One person in each House has oversight of all of them</a:t>
            </a:r>
          </a:p>
          <a:p>
            <a:endParaRPr lang="en-US" baseline="0" dirty="0"/>
          </a:p>
          <a:p>
            <a:r>
              <a:rPr lang="en-US" baseline="0" dirty="0"/>
              <a:t>The workflow between offices typically being facilitated by documents being exchanged at the end of some process</a:t>
            </a:r>
            <a:endParaRPr lang="en-US" dirty="0"/>
          </a:p>
        </p:txBody>
      </p:sp>
    </p:spTree>
    <p:extLst>
      <p:ext uri="{BB962C8B-B14F-4D97-AF65-F5344CB8AC3E}">
        <p14:creationId xmlns:p14="http://schemas.microsoft.com/office/powerpoint/2010/main" val="817910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708" y="992765"/>
            <a:ext cx="8520601" cy="2736901"/>
          </a:xfrm>
          <a:prstGeom prst="rect">
            <a:avLst/>
          </a:prstGeom>
        </p:spPr>
        <p:txBody>
          <a:bodyPr anchor="b"/>
          <a:lstStyle>
            <a:lvl1pPr algn="ctr">
              <a:defRPr sz="5200"/>
            </a:lvl1pPr>
          </a:lstStyle>
          <a:p>
            <a:r>
              <a:t>Title Text</a:t>
            </a:r>
          </a:p>
        </p:txBody>
      </p:sp>
      <p:sp>
        <p:nvSpPr>
          <p:cNvPr id="12" name="Body Level One…"/>
          <p:cNvSpPr txBox="1">
            <a:spLocks noGrp="1"/>
          </p:cNvSpPr>
          <p:nvPr>
            <p:ph type="body" sz="quarter" idx="1"/>
          </p:nvPr>
        </p:nvSpPr>
        <p:spPr>
          <a:xfrm>
            <a:off x="311699" y="3778832"/>
            <a:ext cx="8520602" cy="1056901"/>
          </a:xfrm>
          <a:prstGeom prst="rect">
            <a:avLst/>
          </a:prstGeom>
        </p:spPr>
        <p:txBody>
          <a:bodyPr/>
          <a:lstStyle>
            <a:lvl1pPr algn="ctr">
              <a:lnSpc>
                <a:spcPct val="100000"/>
              </a:lnSpc>
              <a:spcBef>
                <a:spcPts val="0"/>
              </a:spcBef>
              <a:buClrTx/>
              <a:buSzTx/>
              <a:buNone/>
              <a:defRPr sz="2800"/>
            </a:lvl1pPr>
            <a:lvl2pPr algn="ctr">
              <a:lnSpc>
                <a:spcPct val="100000"/>
              </a:lnSpc>
              <a:spcBef>
                <a:spcPts val="0"/>
              </a:spcBef>
              <a:buClrTx/>
              <a:buSzTx/>
              <a:buNone/>
              <a:defRPr sz="2800"/>
            </a:lvl2pPr>
            <a:lvl3pPr algn="ctr">
              <a:lnSpc>
                <a:spcPct val="100000"/>
              </a:lnSpc>
              <a:spcBef>
                <a:spcPts val="0"/>
              </a:spcBef>
              <a:buClrTx/>
              <a:buSzTx/>
              <a:buNone/>
              <a:defRPr sz="2800"/>
            </a:lvl3pPr>
            <a:lvl4pPr algn="ctr">
              <a:lnSpc>
                <a:spcPct val="100000"/>
              </a:lnSpc>
              <a:spcBef>
                <a:spcPts val="0"/>
              </a:spcBef>
              <a:buClrTx/>
              <a:buSzTx/>
              <a:buNone/>
              <a:defRPr sz="2800"/>
            </a:lvl4pPr>
            <a:lvl5pPr algn="ctr">
              <a:lnSpc>
                <a:spcPct val="100000"/>
              </a:lnSpc>
              <a:spcBef>
                <a:spcPts val="0"/>
              </a:spcBef>
              <a:buClrTx/>
              <a:buSz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number">
    <p:spTree>
      <p:nvGrpSpPr>
        <p:cNvPr id="1" name=""/>
        <p:cNvGrpSpPr/>
        <p:nvPr/>
      </p:nvGrpSpPr>
      <p:grpSpPr>
        <a:xfrm>
          <a:off x="0" y="0"/>
          <a:ext cx="0" cy="0"/>
          <a:chOff x="0" y="0"/>
          <a:chExt cx="0" cy="0"/>
        </a:xfrm>
      </p:grpSpPr>
      <p:sp>
        <p:nvSpPr>
          <p:cNvPr id="91" name="Title Text"/>
          <p:cNvSpPr txBox="1">
            <a:spLocks noGrp="1"/>
          </p:cNvSpPr>
          <p:nvPr>
            <p:ph type="title"/>
          </p:nvPr>
        </p:nvSpPr>
        <p:spPr>
          <a:xfrm>
            <a:off x="311699" y="1474833"/>
            <a:ext cx="8520602" cy="2618101"/>
          </a:xfrm>
          <a:prstGeom prst="rect">
            <a:avLst/>
          </a:prstGeom>
        </p:spPr>
        <p:txBody>
          <a:bodyPr anchor="b"/>
          <a:lstStyle>
            <a:lvl1pPr algn="ctr">
              <a:defRPr sz="12000"/>
            </a:lvl1pPr>
          </a:lstStyle>
          <a:p>
            <a:r>
              <a:t>Title Text</a:t>
            </a:r>
          </a:p>
        </p:txBody>
      </p:sp>
      <p:sp>
        <p:nvSpPr>
          <p:cNvPr id="92" name="Body Level One…"/>
          <p:cNvSpPr txBox="1">
            <a:spLocks noGrp="1"/>
          </p:cNvSpPr>
          <p:nvPr>
            <p:ph type="body" sz="half" idx="1"/>
          </p:nvPr>
        </p:nvSpPr>
        <p:spPr>
          <a:xfrm>
            <a:off x="311699" y="4202965"/>
            <a:ext cx="8520602" cy="1734301"/>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ver">
    <p:bg>
      <p:bgPr>
        <a:solidFill>
          <a:srgbClr val="00A2E0"/>
        </a:solidFill>
        <a:effectLst/>
      </p:bgPr>
    </p:bg>
    <p:spTree>
      <p:nvGrpSpPr>
        <p:cNvPr id="1" name=""/>
        <p:cNvGrpSpPr/>
        <p:nvPr/>
      </p:nvGrpSpPr>
      <p:grpSpPr>
        <a:xfrm>
          <a:off x="0" y="0"/>
          <a:ext cx="0" cy="0"/>
          <a:chOff x="0" y="0"/>
          <a:chExt cx="0" cy="0"/>
        </a:xfrm>
      </p:grpSpPr>
      <p:sp>
        <p:nvSpPr>
          <p:cNvPr id="107" name="Shape 55"/>
          <p:cNvSpPr/>
          <p:nvPr/>
        </p:nvSpPr>
        <p:spPr>
          <a:xfrm>
            <a:off x="0" y="5584447"/>
            <a:ext cx="9144000" cy="1291501"/>
          </a:xfrm>
          <a:prstGeom prst="rect">
            <a:avLst/>
          </a:prstGeom>
          <a:solidFill>
            <a:srgbClr val="FFFFFF"/>
          </a:solidFill>
          <a:ln w="12700">
            <a:miter lim="400000"/>
          </a:ln>
        </p:spPr>
        <p:txBody>
          <a:bodyPr lIns="45719" rIns="45719" anchor="ctr"/>
          <a:lstStyle/>
          <a:p>
            <a:pPr>
              <a:defRPr>
                <a:solidFill>
                  <a:srgbClr val="FFFFFF"/>
                </a:solidFill>
                <a:latin typeface="Courier New"/>
                <a:ea typeface="Courier New"/>
                <a:cs typeface="Courier New"/>
                <a:sym typeface="Courier New"/>
              </a:defRPr>
            </a:pPr>
            <a:endParaRPr/>
          </a:p>
        </p:txBody>
      </p:sp>
      <p:pic>
        <p:nvPicPr>
          <p:cNvPr id="108" name="Shape 56" descr="Shape 56"/>
          <p:cNvPicPr>
            <a:picLocks noChangeAspect="1"/>
          </p:cNvPicPr>
          <p:nvPr/>
        </p:nvPicPr>
        <p:blipFill>
          <a:blip r:embed="rId2"/>
          <a:stretch>
            <a:fillRect/>
          </a:stretch>
        </p:blipFill>
        <p:spPr>
          <a:xfrm>
            <a:off x="6509008" y="5948090"/>
            <a:ext cx="2089201" cy="861900"/>
          </a:xfrm>
          <a:prstGeom prst="rect">
            <a:avLst/>
          </a:prstGeom>
          <a:ln w="12700">
            <a:miter lim="400000"/>
          </a:ln>
        </p:spPr>
      </p:pic>
      <p:sp>
        <p:nvSpPr>
          <p:cNvPr id="109" name="Title Text"/>
          <p:cNvSpPr txBox="1">
            <a:spLocks noGrp="1"/>
          </p:cNvSpPr>
          <p:nvPr>
            <p:ph type="title"/>
          </p:nvPr>
        </p:nvSpPr>
        <p:spPr>
          <a:xfrm>
            <a:off x="579696" y="3613189"/>
            <a:ext cx="4270802" cy="1953301"/>
          </a:xfrm>
          <a:prstGeom prst="rect">
            <a:avLst/>
          </a:prstGeom>
        </p:spPr>
        <p:txBody>
          <a:bodyPr lIns="58925" tIns="58925" rIns="58925" bIns="58925"/>
          <a:lstStyle>
            <a:lvl1pPr>
              <a:lnSpc>
                <a:spcPct val="95000"/>
              </a:lnSpc>
              <a:spcBef>
                <a:spcPts val="1000"/>
              </a:spcBef>
              <a:defRPr sz="3200">
                <a:solidFill>
                  <a:srgbClr val="FFFFFF"/>
                </a:solidFill>
                <a:latin typeface="Courier New"/>
                <a:ea typeface="Courier New"/>
                <a:cs typeface="Courier New"/>
                <a:sym typeface="Courier New"/>
              </a:defRPr>
            </a:lvl1pPr>
          </a:lstStyle>
          <a:p>
            <a:r>
              <a:t>Title Text</a:t>
            </a:r>
          </a:p>
        </p:txBody>
      </p:sp>
      <p:grpSp>
        <p:nvGrpSpPr>
          <p:cNvPr id="209" name="Shape 58"/>
          <p:cNvGrpSpPr/>
          <p:nvPr/>
        </p:nvGrpSpPr>
        <p:grpSpPr>
          <a:xfrm>
            <a:off x="4770333" y="1550768"/>
            <a:ext cx="4453873" cy="3486629"/>
            <a:chOff x="0" y="0"/>
            <a:chExt cx="4453871" cy="3486628"/>
          </a:xfrm>
        </p:grpSpPr>
        <p:grpSp>
          <p:nvGrpSpPr>
            <p:cNvPr id="207" name="Shape 59"/>
            <p:cNvGrpSpPr/>
            <p:nvPr/>
          </p:nvGrpSpPr>
          <p:grpSpPr>
            <a:xfrm>
              <a:off x="1269" y="0"/>
              <a:ext cx="3852438" cy="3486629"/>
              <a:chOff x="0" y="0"/>
              <a:chExt cx="3852436" cy="3486628"/>
            </a:xfrm>
          </p:grpSpPr>
          <p:sp>
            <p:nvSpPr>
              <p:cNvPr id="110" name="Shape 60"/>
              <p:cNvSpPr/>
              <p:nvPr/>
            </p:nvSpPr>
            <p:spPr>
              <a:xfrm>
                <a:off x="3262622" y="884722"/>
                <a:ext cx="449206" cy="449207"/>
              </a:xfrm>
              <a:prstGeom prst="rect">
                <a:avLst/>
              </a:pr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1" name="Shape 61"/>
              <p:cNvSpPr/>
              <p:nvPr/>
            </p:nvSpPr>
            <p:spPr>
              <a:xfrm>
                <a:off x="3289998" y="912097"/>
                <a:ext cx="393211" cy="394456"/>
              </a:xfrm>
              <a:custGeom>
                <a:avLst/>
                <a:gdLst/>
                <a:ahLst/>
                <a:cxnLst>
                  <a:cxn ang="0">
                    <a:pos x="wd2" y="hd2"/>
                  </a:cxn>
                  <a:cxn ang="5400000">
                    <a:pos x="wd2" y="hd2"/>
                  </a:cxn>
                  <a:cxn ang="10800000">
                    <a:pos x="wd2" y="hd2"/>
                  </a:cxn>
                  <a:cxn ang="16200000">
                    <a:pos x="wd2" y="hd2"/>
                  </a:cxn>
                </a:cxnLst>
                <a:rect l="0" t="0" r="r" b="b"/>
                <a:pathLst>
                  <a:path w="21600" h="21600" extrusionOk="0">
                    <a:moveTo>
                      <a:pt x="10817" y="0"/>
                    </a:moveTo>
                    <a:lnTo>
                      <a:pt x="10271" y="0"/>
                    </a:lnTo>
                    <a:lnTo>
                      <a:pt x="9691" y="68"/>
                    </a:lnTo>
                    <a:lnTo>
                      <a:pt x="9179" y="103"/>
                    </a:lnTo>
                    <a:lnTo>
                      <a:pt x="8633" y="239"/>
                    </a:lnTo>
                    <a:lnTo>
                      <a:pt x="8121" y="342"/>
                    </a:lnTo>
                    <a:lnTo>
                      <a:pt x="7609" y="478"/>
                    </a:lnTo>
                    <a:lnTo>
                      <a:pt x="7098" y="649"/>
                    </a:lnTo>
                    <a:lnTo>
                      <a:pt x="6620" y="854"/>
                    </a:lnTo>
                    <a:lnTo>
                      <a:pt x="6142" y="1094"/>
                    </a:lnTo>
                    <a:lnTo>
                      <a:pt x="5664" y="1299"/>
                    </a:lnTo>
                    <a:lnTo>
                      <a:pt x="4777" y="1846"/>
                    </a:lnTo>
                    <a:lnTo>
                      <a:pt x="4368" y="2119"/>
                    </a:lnTo>
                    <a:lnTo>
                      <a:pt x="3549" y="2803"/>
                    </a:lnTo>
                    <a:lnTo>
                      <a:pt x="3208" y="3178"/>
                    </a:lnTo>
                    <a:lnTo>
                      <a:pt x="2832" y="3554"/>
                    </a:lnTo>
                    <a:lnTo>
                      <a:pt x="2491" y="3965"/>
                    </a:lnTo>
                    <a:lnTo>
                      <a:pt x="2150" y="4341"/>
                    </a:lnTo>
                    <a:lnTo>
                      <a:pt x="1877" y="4751"/>
                    </a:lnTo>
                    <a:lnTo>
                      <a:pt x="1331" y="5639"/>
                    </a:lnTo>
                    <a:lnTo>
                      <a:pt x="1092" y="6118"/>
                    </a:lnTo>
                    <a:lnTo>
                      <a:pt x="853" y="6630"/>
                    </a:lnTo>
                    <a:lnTo>
                      <a:pt x="717" y="7109"/>
                    </a:lnTo>
                    <a:lnTo>
                      <a:pt x="512" y="7587"/>
                    </a:lnTo>
                    <a:lnTo>
                      <a:pt x="375" y="8100"/>
                    </a:lnTo>
                    <a:lnTo>
                      <a:pt x="273" y="8647"/>
                    </a:lnTo>
                    <a:lnTo>
                      <a:pt x="136" y="9159"/>
                    </a:lnTo>
                    <a:lnTo>
                      <a:pt x="102" y="9672"/>
                    </a:lnTo>
                    <a:lnTo>
                      <a:pt x="68" y="10253"/>
                    </a:lnTo>
                    <a:lnTo>
                      <a:pt x="0" y="10766"/>
                    </a:lnTo>
                    <a:lnTo>
                      <a:pt x="68" y="11347"/>
                    </a:lnTo>
                    <a:lnTo>
                      <a:pt x="136" y="12441"/>
                    </a:lnTo>
                    <a:lnTo>
                      <a:pt x="273" y="12953"/>
                    </a:lnTo>
                    <a:lnTo>
                      <a:pt x="375" y="13466"/>
                    </a:lnTo>
                    <a:lnTo>
                      <a:pt x="512" y="14013"/>
                    </a:lnTo>
                    <a:lnTo>
                      <a:pt x="717" y="14491"/>
                    </a:lnTo>
                    <a:lnTo>
                      <a:pt x="853" y="14970"/>
                    </a:lnTo>
                    <a:lnTo>
                      <a:pt x="1092" y="15448"/>
                    </a:lnTo>
                    <a:lnTo>
                      <a:pt x="1331" y="15961"/>
                    </a:lnTo>
                    <a:lnTo>
                      <a:pt x="1877" y="16849"/>
                    </a:lnTo>
                    <a:lnTo>
                      <a:pt x="2150" y="17225"/>
                    </a:lnTo>
                    <a:lnTo>
                      <a:pt x="2832" y="18046"/>
                    </a:lnTo>
                    <a:lnTo>
                      <a:pt x="3549" y="18763"/>
                    </a:lnTo>
                    <a:lnTo>
                      <a:pt x="3958" y="19139"/>
                    </a:lnTo>
                    <a:lnTo>
                      <a:pt x="4777" y="19754"/>
                    </a:lnTo>
                    <a:lnTo>
                      <a:pt x="5664" y="20301"/>
                    </a:lnTo>
                    <a:lnTo>
                      <a:pt x="6142" y="20506"/>
                    </a:lnTo>
                    <a:lnTo>
                      <a:pt x="6620" y="20746"/>
                    </a:lnTo>
                    <a:lnTo>
                      <a:pt x="7098" y="20951"/>
                    </a:lnTo>
                    <a:lnTo>
                      <a:pt x="7609" y="21122"/>
                    </a:lnTo>
                    <a:lnTo>
                      <a:pt x="8121" y="21224"/>
                    </a:lnTo>
                    <a:lnTo>
                      <a:pt x="8633" y="21361"/>
                    </a:lnTo>
                    <a:lnTo>
                      <a:pt x="9179" y="21463"/>
                    </a:lnTo>
                    <a:lnTo>
                      <a:pt x="9691" y="21532"/>
                    </a:lnTo>
                    <a:lnTo>
                      <a:pt x="10271" y="21566"/>
                    </a:lnTo>
                    <a:lnTo>
                      <a:pt x="10817" y="21600"/>
                    </a:lnTo>
                    <a:lnTo>
                      <a:pt x="11909" y="21532"/>
                    </a:lnTo>
                    <a:lnTo>
                      <a:pt x="12421" y="21463"/>
                    </a:lnTo>
                    <a:lnTo>
                      <a:pt x="12967" y="21361"/>
                    </a:lnTo>
                    <a:lnTo>
                      <a:pt x="13479" y="21224"/>
                    </a:lnTo>
                    <a:lnTo>
                      <a:pt x="14025" y="21122"/>
                    </a:lnTo>
                    <a:lnTo>
                      <a:pt x="14502" y="20951"/>
                    </a:lnTo>
                    <a:lnTo>
                      <a:pt x="15014" y="20746"/>
                    </a:lnTo>
                    <a:lnTo>
                      <a:pt x="15458" y="20506"/>
                    </a:lnTo>
                    <a:lnTo>
                      <a:pt x="15936" y="20267"/>
                    </a:lnTo>
                    <a:lnTo>
                      <a:pt x="16379" y="20028"/>
                    </a:lnTo>
                    <a:lnTo>
                      <a:pt x="16823" y="19754"/>
                    </a:lnTo>
                    <a:lnTo>
                      <a:pt x="17232" y="19447"/>
                    </a:lnTo>
                    <a:lnTo>
                      <a:pt x="17676" y="19139"/>
                    </a:lnTo>
                    <a:lnTo>
                      <a:pt x="18051" y="18763"/>
                    </a:lnTo>
                    <a:lnTo>
                      <a:pt x="18461" y="18422"/>
                    </a:lnTo>
                    <a:lnTo>
                      <a:pt x="18768" y="18046"/>
                    </a:lnTo>
                    <a:lnTo>
                      <a:pt x="19143" y="17635"/>
                    </a:lnTo>
                    <a:lnTo>
                      <a:pt x="19450" y="17225"/>
                    </a:lnTo>
                    <a:lnTo>
                      <a:pt x="19723" y="16849"/>
                    </a:lnTo>
                    <a:lnTo>
                      <a:pt x="20030" y="16405"/>
                    </a:lnTo>
                    <a:lnTo>
                      <a:pt x="20303" y="15961"/>
                    </a:lnTo>
                    <a:lnTo>
                      <a:pt x="20542" y="15448"/>
                    </a:lnTo>
                    <a:lnTo>
                      <a:pt x="20952" y="14491"/>
                    </a:lnTo>
                    <a:lnTo>
                      <a:pt x="21122" y="14013"/>
                    </a:lnTo>
                    <a:lnTo>
                      <a:pt x="21259" y="13466"/>
                    </a:lnTo>
                    <a:lnTo>
                      <a:pt x="21395" y="12953"/>
                    </a:lnTo>
                    <a:lnTo>
                      <a:pt x="21464" y="12441"/>
                    </a:lnTo>
                    <a:lnTo>
                      <a:pt x="21566" y="11894"/>
                    </a:lnTo>
                    <a:lnTo>
                      <a:pt x="21600" y="11347"/>
                    </a:lnTo>
                    <a:lnTo>
                      <a:pt x="21600" y="10253"/>
                    </a:lnTo>
                    <a:lnTo>
                      <a:pt x="21566" y="9672"/>
                    </a:lnTo>
                    <a:lnTo>
                      <a:pt x="21464" y="9159"/>
                    </a:lnTo>
                    <a:lnTo>
                      <a:pt x="21395" y="8647"/>
                    </a:lnTo>
                    <a:lnTo>
                      <a:pt x="21259" y="8100"/>
                    </a:lnTo>
                    <a:lnTo>
                      <a:pt x="21122" y="7587"/>
                    </a:lnTo>
                    <a:lnTo>
                      <a:pt x="20952" y="7109"/>
                    </a:lnTo>
                    <a:lnTo>
                      <a:pt x="20747" y="6630"/>
                    </a:lnTo>
                    <a:lnTo>
                      <a:pt x="20542" y="6118"/>
                    </a:lnTo>
                    <a:lnTo>
                      <a:pt x="20303" y="5639"/>
                    </a:lnTo>
                    <a:lnTo>
                      <a:pt x="20030" y="5195"/>
                    </a:lnTo>
                    <a:lnTo>
                      <a:pt x="19723" y="4751"/>
                    </a:lnTo>
                    <a:lnTo>
                      <a:pt x="19450" y="4341"/>
                    </a:lnTo>
                    <a:lnTo>
                      <a:pt x="19143" y="3965"/>
                    </a:lnTo>
                    <a:lnTo>
                      <a:pt x="18768" y="3554"/>
                    </a:lnTo>
                    <a:lnTo>
                      <a:pt x="18461" y="3178"/>
                    </a:lnTo>
                    <a:lnTo>
                      <a:pt x="18051" y="2803"/>
                    </a:lnTo>
                    <a:lnTo>
                      <a:pt x="17676" y="2461"/>
                    </a:lnTo>
                    <a:lnTo>
                      <a:pt x="17232" y="2119"/>
                    </a:lnTo>
                    <a:lnTo>
                      <a:pt x="16823" y="1846"/>
                    </a:lnTo>
                    <a:lnTo>
                      <a:pt x="15936" y="1299"/>
                    </a:lnTo>
                    <a:lnTo>
                      <a:pt x="15458" y="1094"/>
                    </a:lnTo>
                    <a:lnTo>
                      <a:pt x="15014" y="854"/>
                    </a:lnTo>
                    <a:lnTo>
                      <a:pt x="14502" y="649"/>
                    </a:lnTo>
                    <a:lnTo>
                      <a:pt x="14025" y="478"/>
                    </a:lnTo>
                    <a:lnTo>
                      <a:pt x="13479" y="342"/>
                    </a:lnTo>
                    <a:lnTo>
                      <a:pt x="12967" y="239"/>
                    </a:lnTo>
                    <a:lnTo>
                      <a:pt x="12421" y="103"/>
                    </a:lnTo>
                    <a:lnTo>
                      <a:pt x="11909" y="68"/>
                    </a:lnTo>
                    <a:lnTo>
                      <a:pt x="11363" y="0"/>
                    </a:lnTo>
                    <a:lnTo>
                      <a:pt x="10817" y="0"/>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2" name="Shape 62"/>
              <p:cNvSpPr/>
              <p:nvPr/>
            </p:nvSpPr>
            <p:spPr>
              <a:xfrm>
                <a:off x="3780266" y="813794"/>
                <a:ext cx="1" cy="589816"/>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3" name="Shape 63"/>
              <p:cNvSpPr/>
              <p:nvPr/>
            </p:nvSpPr>
            <p:spPr>
              <a:xfrm flipV="1">
                <a:off x="3194184" y="813797"/>
                <a:ext cx="1" cy="58981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4" name="Shape 64"/>
              <p:cNvSpPr/>
              <p:nvPr/>
            </p:nvSpPr>
            <p:spPr>
              <a:xfrm flipV="1">
                <a:off x="3780266" y="589816"/>
                <a:ext cx="1" cy="14061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5" name="Shape 65"/>
              <p:cNvSpPr/>
              <p:nvPr/>
            </p:nvSpPr>
            <p:spPr>
              <a:xfrm>
                <a:off x="3194184" y="589815"/>
                <a:ext cx="1" cy="14061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6" name="Shape 66"/>
              <p:cNvSpPr/>
              <p:nvPr/>
            </p:nvSpPr>
            <p:spPr>
              <a:xfrm flipV="1">
                <a:off x="3852436" y="730425"/>
                <a:ext cx="1" cy="757802"/>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7" name="Shape 67"/>
              <p:cNvSpPr/>
              <p:nvPr/>
            </p:nvSpPr>
            <p:spPr>
              <a:xfrm>
                <a:off x="3122011" y="730424"/>
                <a:ext cx="1" cy="757802"/>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8" name="Shape 68"/>
              <p:cNvSpPr/>
              <p:nvPr/>
            </p:nvSpPr>
            <p:spPr>
              <a:xfrm>
                <a:off x="3486602" y="1011645"/>
                <a:ext cx="93327" cy="2252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377"/>
                    </a:lnTo>
                    <a:lnTo>
                      <a:pt x="288" y="12615"/>
                    </a:lnTo>
                    <a:lnTo>
                      <a:pt x="720" y="12853"/>
                    </a:lnTo>
                    <a:lnTo>
                      <a:pt x="1008" y="13091"/>
                    </a:lnTo>
                    <a:lnTo>
                      <a:pt x="2160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9" name="Shape 69"/>
              <p:cNvSpPr/>
              <p:nvPr/>
            </p:nvSpPr>
            <p:spPr>
              <a:xfrm>
                <a:off x="3382077" y="472847"/>
                <a:ext cx="21029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0" name="Shape 70"/>
              <p:cNvSpPr/>
              <p:nvPr/>
            </p:nvSpPr>
            <p:spPr>
              <a:xfrm>
                <a:off x="3237735" y="82126"/>
                <a:ext cx="250112" cy="5263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564" y="12532"/>
                    </a:lnTo>
                    <a:lnTo>
                      <a:pt x="9457" y="12659"/>
                    </a:lnTo>
                    <a:lnTo>
                      <a:pt x="9457" y="15996"/>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21" name="Shape 71"/>
              <p:cNvSpPr/>
              <p:nvPr/>
            </p:nvSpPr>
            <p:spPr>
              <a:xfrm>
                <a:off x="3486602" y="0"/>
                <a:ext cx="250113" cy="6084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2197" y="16746"/>
                    </a:lnTo>
                    <a:lnTo>
                      <a:pt x="12197" y="13944"/>
                    </a:lnTo>
                    <a:lnTo>
                      <a:pt x="12143" y="13856"/>
                    </a:lnTo>
                    <a:lnTo>
                      <a:pt x="12090" y="13745"/>
                    </a:lnTo>
                    <a:lnTo>
                      <a:pt x="0" y="2890"/>
                    </a:lnTo>
                    <a:lnTo>
                      <a:pt x="0" y="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22" name="Shape 72"/>
              <p:cNvSpPr/>
              <p:nvPr/>
            </p:nvSpPr>
            <p:spPr>
              <a:xfrm flipH="1" flipV="1">
                <a:off x="3382079" y="390721"/>
                <a:ext cx="21029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3" name="Shape 73"/>
              <p:cNvSpPr/>
              <p:nvPr/>
            </p:nvSpPr>
            <p:spPr>
              <a:xfrm flipV="1">
                <a:off x="3194183" y="1496936"/>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4" name="Shape 74"/>
              <p:cNvSpPr/>
              <p:nvPr/>
            </p:nvSpPr>
            <p:spPr>
              <a:xfrm flipV="1">
                <a:off x="3250178" y="1496936"/>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5" name="Shape 75"/>
              <p:cNvSpPr/>
              <p:nvPr/>
            </p:nvSpPr>
            <p:spPr>
              <a:xfrm flipH="1">
                <a:off x="3781535" y="1496935"/>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6" name="Shape 76"/>
              <p:cNvSpPr/>
              <p:nvPr/>
            </p:nvSpPr>
            <p:spPr>
              <a:xfrm flipH="1">
                <a:off x="3725540" y="1496935"/>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7" name="Shape 77"/>
              <p:cNvSpPr/>
              <p:nvPr/>
            </p:nvSpPr>
            <p:spPr>
              <a:xfrm flipV="1">
                <a:off x="3598592" y="1628835"/>
                <a:ext cx="1" cy="185779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8" name="Shape 78"/>
              <p:cNvSpPr/>
              <p:nvPr/>
            </p:nvSpPr>
            <p:spPr>
              <a:xfrm flipV="1">
                <a:off x="3487846" y="1713450"/>
                <a:ext cx="1" cy="1773179"/>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9" name="Shape 79"/>
              <p:cNvSpPr/>
              <p:nvPr/>
            </p:nvSpPr>
            <p:spPr>
              <a:xfrm flipV="1">
                <a:off x="3374612" y="1628835"/>
                <a:ext cx="1" cy="185779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0" name="Shape 80"/>
              <p:cNvSpPr/>
              <p:nvPr/>
            </p:nvSpPr>
            <p:spPr>
              <a:xfrm>
                <a:off x="3350969" y="518887"/>
                <a:ext cx="75907" cy="323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522" y="2908"/>
                    </a:lnTo>
                    <a:lnTo>
                      <a:pt x="12995" y="2077"/>
                    </a:lnTo>
                    <a:lnTo>
                      <a:pt x="12293" y="1246"/>
                    </a:lnTo>
                    <a:lnTo>
                      <a:pt x="11766" y="831"/>
                    </a:lnTo>
                    <a:lnTo>
                      <a:pt x="10888" y="0"/>
                    </a:lnTo>
                    <a:lnTo>
                      <a:pt x="10010" y="831"/>
                    </a:lnTo>
                    <a:lnTo>
                      <a:pt x="9483" y="1246"/>
                    </a:lnTo>
                    <a:lnTo>
                      <a:pt x="8605" y="2077"/>
                    </a:lnTo>
                    <a:lnTo>
                      <a:pt x="7902" y="2908"/>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1" name="Shape 81"/>
              <p:cNvSpPr/>
              <p:nvPr/>
            </p:nvSpPr>
            <p:spPr>
              <a:xfrm>
                <a:off x="3449272" y="576128"/>
                <a:ext cx="75906" cy="3235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745" y="2492"/>
                    </a:lnTo>
                    <a:lnTo>
                      <a:pt x="11603" y="0"/>
                    </a:lnTo>
                    <a:lnTo>
                      <a:pt x="9997" y="0"/>
                    </a:lnTo>
                    <a:lnTo>
                      <a:pt x="8569" y="1662"/>
                    </a:lnTo>
                    <a:lnTo>
                      <a:pt x="8033" y="2492"/>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2" name="Shape 82"/>
              <p:cNvSpPr/>
              <p:nvPr/>
            </p:nvSpPr>
            <p:spPr>
              <a:xfrm>
                <a:off x="3547575" y="518887"/>
                <a:ext cx="75906" cy="323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33" y="2908"/>
                    </a:lnTo>
                    <a:lnTo>
                      <a:pt x="12216" y="1246"/>
                    </a:lnTo>
                    <a:lnTo>
                      <a:pt x="11508" y="831"/>
                    </a:lnTo>
                    <a:lnTo>
                      <a:pt x="10623" y="0"/>
                    </a:lnTo>
                    <a:lnTo>
                      <a:pt x="10092" y="831"/>
                    </a:lnTo>
                    <a:lnTo>
                      <a:pt x="9207" y="1246"/>
                    </a:lnTo>
                    <a:lnTo>
                      <a:pt x="8675" y="2077"/>
                    </a:lnTo>
                    <a:lnTo>
                      <a:pt x="7967" y="2908"/>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3" name="Shape 83"/>
              <p:cNvSpPr/>
              <p:nvPr/>
            </p:nvSpPr>
            <p:spPr>
              <a:xfrm>
                <a:off x="3156853" y="773975"/>
                <a:ext cx="661988"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4" name="Shape 84"/>
              <p:cNvSpPr/>
              <p:nvPr/>
            </p:nvSpPr>
            <p:spPr>
              <a:xfrm>
                <a:off x="3156853" y="1445917"/>
                <a:ext cx="66198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5" name="Shape 85"/>
              <p:cNvSpPr/>
              <p:nvPr/>
            </p:nvSpPr>
            <p:spPr>
              <a:xfrm flipH="1">
                <a:off x="3053598"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6" name="Shape 86"/>
              <p:cNvSpPr/>
              <p:nvPr/>
            </p:nvSpPr>
            <p:spPr>
              <a:xfrm flipH="1">
                <a:off x="2996358"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7" name="Shape 87"/>
              <p:cNvSpPr/>
              <p:nvPr/>
            </p:nvSpPr>
            <p:spPr>
              <a:xfrm flipH="1">
                <a:off x="2650433"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8" name="Shape 88"/>
              <p:cNvSpPr/>
              <p:nvPr/>
            </p:nvSpPr>
            <p:spPr>
              <a:xfrm flipH="1">
                <a:off x="2593192"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9" name="Shape 89"/>
              <p:cNvSpPr/>
              <p:nvPr/>
            </p:nvSpPr>
            <p:spPr>
              <a:xfrm>
                <a:off x="2679027" y="2905522"/>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0" name="Shape 90"/>
              <p:cNvSpPr/>
              <p:nvPr/>
            </p:nvSpPr>
            <p:spPr>
              <a:xfrm>
                <a:off x="2679027" y="2789799"/>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1" name="Shape 91"/>
              <p:cNvSpPr/>
              <p:nvPr/>
            </p:nvSpPr>
            <p:spPr>
              <a:xfrm>
                <a:off x="2679027" y="2472494"/>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2" name="Shape 92"/>
              <p:cNvSpPr/>
              <p:nvPr/>
            </p:nvSpPr>
            <p:spPr>
              <a:xfrm>
                <a:off x="2679027" y="2358014"/>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3" name="Shape 93"/>
              <p:cNvSpPr/>
              <p:nvPr/>
            </p:nvSpPr>
            <p:spPr>
              <a:xfrm>
                <a:off x="2679027" y="1983468"/>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4" name="Shape 94"/>
              <p:cNvSpPr/>
              <p:nvPr/>
            </p:nvSpPr>
            <p:spPr>
              <a:xfrm>
                <a:off x="2160137" y="2905522"/>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5" name="Shape 95"/>
              <p:cNvSpPr/>
              <p:nvPr/>
            </p:nvSpPr>
            <p:spPr>
              <a:xfrm>
                <a:off x="2160137" y="2789799"/>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6" name="Shape 96"/>
              <p:cNvSpPr/>
              <p:nvPr/>
            </p:nvSpPr>
            <p:spPr>
              <a:xfrm>
                <a:off x="2160137" y="2472494"/>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7" name="Shape 97"/>
              <p:cNvSpPr/>
              <p:nvPr/>
            </p:nvSpPr>
            <p:spPr>
              <a:xfrm>
                <a:off x="2160137" y="2358014"/>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8" name="Shape 98"/>
              <p:cNvSpPr/>
              <p:nvPr/>
            </p:nvSpPr>
            <p:spPr>
              <a:xfrm>
                <a:off x="2160137" y="1983468"/>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9" name="Shape 99"/>
              <p:cNvSpPr/>
              <p:nvPr/>
            </p:nvSpPr>
            <p:spPr>
              <a:xfrm flipH="1">
                <a:off x="213154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0" name="Shape 100"/>
              <p:cNvSpPr/>
              <p:nvPr/>
            </p:nvSpPr>
            <p:spPr>
              <a:xfrm flipH="1">
                <a:off x="207430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1" name="Shape 101"/>
              <p:cNvSpPr/>
              <p:nvPr/>
            </p:nvSpPr>
            <p:spPr>
              <a:xfrm flipH="1">
                <a:off x="1728379"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2" name="Shape 102"/>
              <p:cNvSpPr/>
              <p:nvPr/>
            </p:nvSpPr>
            <p:spPr>
              <a:xfrm flipH="1">
                <a:off x="167114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3" name="Shape 103"/>
              <p:cNvSpPr/>
              <p:nvPr/>
            </p:nvSpPr>
            <p:spPr>
              <a:xfrm flipH="1">
                <a:off x="138370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4" name="Shape 104"/>
              <p:cNvSpPr/>
              <p:nvPr/>
            </p:nvSpPr>
            <p:spPr>
              <a:xfrm flipH="1">
                <a:off x="132521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5" name="Shape 105"/>
              <p:cNvSpPr/>
              <p:nvPr/>
            </p:nvSpPr>
            <p:spPr>
              <a:xfrm flipH="1">
                <a:off x="103777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6" name="Shape 106"/>
              <p:cNvSpPr/>
              <p:nvPr/>
            </p:nvSpPr>
            <p:spPr>
              <a:xfrm flipH="1">
                <a:off x="97929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7" name="Shape 107"/>
              <p:cNvSpPr/>
              <p:nvPr/>
            </p:nvSpPr>
            <p:spPr>
              <a:xfrm flipH="1">
                <a:off x="69060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8" name="Shape 108"/>
              <p:cNvSpPr/>
              <p:nvPr/>
            </p:nvSpPr>
            <p:spPr>
              <a:xfrm flipH="1">
                <a:off x="63336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9" name="Shape 109"/>
              <p:cNvSpPr/>
              <p:nvPr/>
            </p:nvSpPr>
            <p:spPr>
              <a:xfrm flipH="1">
                <a:off x="34592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0" name="Shape 110"/>
              <p:cNvSpPr/>
              <p:nvPr/>
            </p:nvSpPr>
            <p:spPr>
              <a:xfrm flipH="1">
                <a:off x="28868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1" name="Shape 111"/>
              <p:cNvSpPr/>
              <p:nvPr/>
            </p:nvSpPr>
            <p:spPr>
              <a:xfrm>
                <a:off x="1755730" y="2905522"/>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2" name="Shape 112"/>
              <p:cNvSpPr/>
              <p:nvPr/>
            </p:nvSpPr>
            <p:spPr>
              <a:xfrm>
                <a:off x="1755730" y="2789799"/>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3" name="Shape 113"/>
              <p:cNvSpPr/>
              <p:nvPr/>
            </p:nvSpPr>
            <p:spPr>
              <a:xfrm>
                <a:off x="1755730" y="2472494"/>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4" name="Shape 114"/>
              <p:cNvSpPr/>
              <p:nvPr/>
            </p:nvSpPr>
            <p:spPr>
              <a:xfrm>
                <a:off x="1755730" y="2358014"/>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5" name="Shape 115"/>
              <p:cNvSpPr/>
              <p:nvPr/>
            </p:nvSpPr>
            <p:spPr>
              <a:xfrm>
                <a:off x="1755730" y="1983468"/>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6" name="Shape 116"/>
              <p:cNvSpPr/>
              <p:nvPr/>
            </p:nvSpPr>
            <p:spPr>
              <a:xfrm>
                <a:off x="1411048" y="2099193"/>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7" name="Shape 117"/>
              <p:cNvSpPr/>
              <p:nvPr/>
            </p:nvSpPr>
            <p:spPr>
              <a:xfrm>
                <a:off x="1411048" y="24724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8" name="Shape 118"/>
              <p:cNvSpPr/>
              <p:nvPr/>
            </p:nvSpPr>
            <p:spPr>
              <a:xfrm>
                <a:off x="1411048" y="2789799"/>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9" name="Shape 119"/>
              <p:cNvSpPr/>
              <p:nvPr/>
            </p:nvSpPr>
            <p:spPr>
              <a:xfrm>
                <a:off x="1411048" y="2905522"/>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0" name="Shape 120"/>
              <p:cNvSpPr/>
              <p:nvPr/>
            </p:nvSpPr>
            <p:spPr>
              <a:xfrm>
                <a:off x="1755730" y="3222827"/>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1" name="Shape 121"/>
              <p:cNvSpPr/>
              <p:nvPr/>
            </p:nvSpPr>
            <p:spPr>
              <a:xfrm>
                <a:off x="1411048" y="3222827"/>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2" name="Shape 122"/>
              <p:cNvSpPr/>
              <p:nvPr/>
            </p:nvSpPr>
            <p:spPr>
              <a:xfrm>
                <a:off x="1755730" y="1694783"/>
                <a:ext cx="288687" cy="1791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61" y="0"/>
                    </a:lnTo>
                    <a:lnTo>
                      <a:pt x="4292"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3" name="Shape 123"/>
              <p:cNvSpPr/>
              <p:nvPr/>
            </p:nvSpPr>
            <p:spPr>
              <a:xfrm>
                <a:off x="2679027" y="1694783"/>
                <a:ext cx="287443" cy="1791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61" y="0"/>
                    </a:lnTo>
                    <a:lnTo>
                      <a:pt x="4292"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4" name="Shape 124"/>
              <p:cNvSpPr/>
              <p:nvPr/>
            </p:nvSpPr>
            <p:spPr>
              <a:xfrm>
                <a:off x="2361722" y="2012090"/>
                <a:ext cx="1" cy="317305"/>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5" name="Shape 125"/>
              <p:cNvSpPr/>
              <p:nvPr/>
            </p:nvSpPr>
            <p:spPr>
              <a:xfrm>
                <a:off x="2361720" y="2501113"/>
                <a:ext cx="1" cy="260067"/>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6" name="Shape 126"/>
              <p:cNvSpPr/>
              <p:nvPr/>
            </p:nvSpPr>
            <p:spPr>
              <a:xfrm>
                <a:off x="2361720" y="2934141"/>
                <a:ext cx="1" cy="547508"/>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7" name="Shape 127"/>
              <p:cNvSpPr/>
              <p:nvPr/>
            </p:nvSpPr>
            <p:spPr>
              <a:xfrm>
                <a:off x="2188759" y="2081772"/>
                <a:ext cx="114480" cy="1779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00"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8" name="Shape 128"/>
              <p:cNvSpPr/>
              <p:nvPr/>
            </p:nvSpPr>
            <p:spPr>
              <a:xfrm>
                <a:off x="2418960" y="2081772"/>
                <a:ext cx="115725" cy="1779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58"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9" name="Shape 129"/>
              <p:cNvSpPr/>
              <p:nvPr/>
            </p:nvSpPr>
            <p:spPr>
              <a:xfrm>
                <a:off x="1824169" y="2081772"/>
                <a:ext cx="150566" cy="177942"/>
              </a:xfrm>
              <a:custGeom>
                <a:avLst/>
                <a:gdLst/>
                <a:ahLst/>
                <a:cxnLst>
                  <a:cxn ang="0">
                    <a:pos x="wd2" y="hd2"/>
                  </a:cxn>
                  <a:cxn ang="5400000">
                    <a:pos x="wd2" y="hd2"/>
                  </a:cxn>
                  <a:cxn ang="10800000">
                    <a:pos x="wd2" y="hd2"/>
                  </a:cxn>
                  <a:cxn ang="16200000">
                    <a:pos x="wd2" y="hd2"/>
                  </a:cxn>
                </a:cxnLst>
                <a:rect l="0" t="0" r="r" b="b"/>
                <a:pathLst>
                  <a:path w="21600" h="21600" extrusionOk="0">
                    <a:moveTo>
                      <a:pt x="0" y="9138"/>
                    </a:moveTo>
                    <a:lnTo>
                      <a:pt x="0" y="8232"/>
                    </a:lnTo>
                    <a:lnTo>
                      <a:pt x="357" y="6420"/>
                    </a:lnTo>
                    <a:lnTo>
                      <a:pt x="803" y="5513"/>
                    </a:lnTo>
                    <a:lnTo>
                      <a:pt x="1250" y="4758"/>
                    </a:lnTo>
                    <a:lnTo>
                      <a:pt x="1785" y="4003"/>
                    </a:lnTo>
                    <a:lnTo>
                      <a:pt x="2410" y="3323"/>
                    </a:lnTo>
                    <a:lnTo>
                      <a:pt x="3124" y="2643"/>
                    </a:lnTo>
                    <a:lnTo>
                      <a:pt x="3838" y="2039"/>
                    </a:lnTo>
                    <a:lnTo>
                      <a:pt x="4731" y="1510"/>
                    </a:lnTo>
                    <a:lnTo>
                      <a:pt x="5534" y="1057"/>
                    </a:lnTo>
                    <a:lnTo>
                      <a:pt x="6516" y="680"/>
                    </a:lnTo>
                    <a:lnTo>
                      <a:pt x="7587" y="378"/>
                    </a:lnTo>
                    <a:lnTo>
                      <a:pt x="8569" y="151"/>
                    </a:lnTo>
                    <a:lnTo>
                      <a:pt x="9640" y="0"/>
                    </a:lnTo>
                    <a:lnTo>
                      <a:pt x="11871" y="0"/>
                    </a:lnTo>
                    <a:lnTo>
                      <a:pt x="12942" y="151"/>
                    </a:lnTo>
                    <a:lnTo>
                      <a:pt x="14013" y="378"/>
                    </a:lnTo>
                    <a:lnTo>
                      <a:pt x="14906" y="680"/>
                    </a:lnTo>
                    <a:lnTo>
                      <a:pt x="15888" y="1057"/>
                    </a:lnTo>
                    <a:lnTo>
                      <a:pt x="16869" y="1510"/>
                    </a:lnTo>
                    <a:lnTo>
                      <a:pt x="17673" y="2039"/>
                    </a:lnTo>
                    <a:lnTo>
                      <a:pt x="19190" y="3323"/>
                    </a:lnTo>
                    <a:lnTo>
                      <a:pt x="19726" y="4003"/>
                    </a:lnTo>
                    <a:lnTo>
                      <a:pt x="20350" y="4758"/>
                    </a:lnTo>
                    <a:lnTo>
                      <a:pt x="20707" y="5513"/>
                    </a:lnTo>
                    <a:lnTo>
                      <a:pt x="21421" y="7326"/>
                    </a:lnTo>
                    <a:lnTo>
                      <a:pt x="21600" y="9138"/>
                    </a:lnTo>
                    <a:lnTo>
                      <a:pt x="21600" y="21600"/>
                    </a:lnTo>
                    <a:lnTo>
                      <a:pt x="0" y="21600"/>
                    </a:lnTo>
                    <a:lnTo>
                      <a:pt x="0" y="9138"/>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0" name="Shape 130"/>
              <p:cNvSpPr/>
              <p:nvPr/>
            </p:nvSpPr>
            <p:spPr>
              <a:xfrm flipH="1">
                <a:off x="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1" name="Shape 131"/>
              <p:cNvSpPr/>
              <p:nvPr/>
            </p:nvSpPr>
            <p:spPr>
              <a:xfrm>
                <a:off x="2746218" y="2081774"/>
                <a:ext cx="151811" cy="177941"/>
              </a:xfrm>
              <a:custGeom>
                <a:avLst/>
                <a:gdLst/>
                <a:ahLst/>
                <a:cxnLst>
                  <a:cxn ang="0">
                    <a:pos x="wd2" y="hd2"/>
                  </a:cxn>
                  <a:cxn ang="5400000">
                    <a:pos x="wd2" y="hd2"/>
                  </a:cxn>
                  <a:cxn ang="10800000">
                    <a:pos x="wd2" y="hd2"/>
                  </a:cxn>
                  <a:cxn ang="16200000">
                    <a:pos x="wd2" y="hd2"/>
                  </a:cxn>
                </a:cxnLst>
                <a:rect l="0" t="0" r="r" b="b"/>
                <a:pathLst>
                  <a:path w="21600" h="21600" extrusionOk="0">
                    <a:moveTo>
                      <a:pt x="0" y="9138"/>
                    </a:moveTo>
                    <a:lnTo>
                      <a:pt x="179" y="7326"/>
                    </a:lnTo>
                    <a:lnTo>
                      <a:pt x="536" y="6420"/>
                    </a:lnTo>
                    <a:lnTo>
                      <a:pt x="803" y="5513"/>
                    </a:lnTo>
                    <a:lnTo>
                      <a:pt x="1250" y="4758"/>
                    </a:lnTo>
                    <a:lnTo>
                      <a:pt x="1874" y="4003"/>
                    </a:lnTo>
                    <a:lnTo>
                      <a:pt x="3124" y="2643"/>
                    </a:lnTo>
                    <a:lnTo>
                      <a:pt x="3927" y="2039"/>
                    </a:lnTo>
                    <a:lnTo>
                      <a:pt x="4731" y="1510"/>
                    </a:lnTo>
                    <a:lnTo>
                      <a:pt x="5712" y="1057"/>
                    </a:lnTo>
                    <a:lnTo>
                      <a:pt x="6605" y="680"/>
                    </a:lnTo>
                    <a:lnTo>
                      <a:pt x="7587" y="378"/>
                    </a:lnTo>
                    <a:lnTo>
                      <a:pt x="8658" y="151"/>
                    </a:lnTo>
                    <a:lnTo>
                      <a:pt x="9729" y="0"/>
                    </a:lnTo>
                    <a:lnTo>
                      <a:pt x="11960" y="0"/>
                    </a:lnTo>
                    <a:lnTo>
                      <a:pt x="12942" y="151"/>
                    </a:lnTo>
                    <a:lnTo>
                      <a:pt x="14013" y="378"/>
                    </a:lnTo>
                    <a:lnTo>
                      <a:pt x="15084" y="680"/>
                    </a:lnTo>
                    <a:lnTo>
                      <a:pt x="16066" y="1057"/>
                    </a:lnTo>
                    <a:lnTo>
                      <a:pt x="16869" y="1510"/>
                    </a:lnTo>
                    <a:lnTo>
                      <a:pt x="17762" y="2039"/>
                    </a:lnTo>
                    <a:lnTo>
                      <a:pt x="18476" y="2643"/>
                    </a:lnTo>
                    <a:lnTo>
                      <a:pt x="19190" y="3323"/>
                    </a:lnTo>
                    <a:lnTo>
                      <a:pt x="19815" y="4003"/>
                    </a:lnTo>
                    <a:lnTo>
                      <a:pt x="20350" y="4758"/>
                    </a:lnTo>
                    <a:lnTo>
                      <a:pt x="20797" y="5513"/>
                    </a:lnTo>
                    <a:lnTo>
                      <a:pt x="21243" y="6420"/>
                    </a:lnTo>
                    <a:lnTo>
                      <a:pt x="21600" y="8232"/>
                    </a:lnTo>
                    <a:lnTo>
                      <a:pt x="21600" y="21600"/>
                    </a:lnTo>
                    <a:lnTo>
                      <a:pt x="0" y="21600"/>
                    </a:lnTo>
                    <a:lnTo>
                      <a:pt x="0" y="9138"/>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2" name="Shape 132"/>
              <p:cNvSpPr/>
              <p:nvPr/>
            </p:nvSpPr>
            <p:spPr>
              <a:xfrm>
                <a:off x="1411047" y="2259713"/>
                <a:ext cx="230203"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858"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3" name="Shape 133"/>
              <p:cNvSpPr/>
              <p:nvPr/>
            </p:nvSpPr>
            <p:spPr>
              <a:xfrm>
                <a:off x="1065124" y="2099194"/>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4" name="Shape 134"/>
              <p:cNvSpPr/>
              <p:nvPr/>
            </p:nvSpPr>
            <p:spPr>
              <a:xfrm>
                <a:off x="1065124" y="2472495"/>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5" name="Shape 135"/>
              <p:cNvSpPr/>
              <p:nvPr/>
            </p:nvSpPr>
            <p:spPr>
              <a:xfrm>
                <a:off x="1065124" y="2789801"/>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6" name="Shape 136"/>
              <p:cNvSpPr/>
              <p:nvPr/>
            </p:nvSpPr>
            <p:spPr>
              <a:xfrm>
                <a:off x="1065124" y="2905525"/>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7" name="Shape 137"/>
              <p:cNvSpPr/>
              <p:nvPr/>
            </p:nvSpPr>
            <p:spPr>
              <a:xfrm>
                <a:off x="1065124" y="3222829"/>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8" name="Shape 138"/>
              <p:cNvSpPr/>
              <p:nvPr/>
            </p:nvSpPr>
            <p:spPr>
              <a:xfrm>
                <a:off x="1065124" y="2259713"/>
                <a:ext cx="230203"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742"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9" name="Shape 139"/>
              <p:cNvSpPr/>
              <p:nvPr/>
            </p:nvSpPr>
            <p:spPr>
              <a:xfrm>
                <a:off x="719199" y="20991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0" name="Shape 140"/>
              <p:cNvSpPr/>
              <p:nvPr/>
            </p:nvSpPr>
            <p:spPr>
              <a:xfrm>
                <a:off x="719199" y="247249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1" name="Shape 141"/>
              <p:cNvSpPr/>
              <p:nvPr/>
            </p:nvSpPr>
            <p:spPr>
              <a:xfrm>
                <a:off x="719199" y="2789801"/>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2" name="Shape 142"/>
              <p:cNvSpPr/>
              <p:nvPr/>
            </p:nvSpPr>
            <p:spPr>
              <a:xfrm>
                <a:off x="719199" y="290552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3" name="Shape 143"/>
              <p:cNvSpPr/>
              <p:nvPr/>
            </p:nvSpPr>
            <p:spPr>
              <a:xfrm>
                <a:off x="719202" y="3222829"/>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4" name="Shape 144"/>
              <p:cNvSpPr/>
              <p:nvPr/>
            </p:nvSpPr>
            <p:spPr>
              <a:xfrm>
                <a:off x="719199" y="2259713"/>
                <a:ext cx="230204"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800"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95" name="Shape 145"/>
              <p:cNvSpPr/>
              <p:nvPr/>
            </p:nvSpPr>
            <p:spPr>
              <a:xfrm>
                <a:off x="373275" y="20991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6" name="Shape 146"/>
              <p:cNvSpPr/>
              <p:nvPr/>
            </p:nvSpPr>
            <p:spPr>
              <a:xfrm>
                <a:off x="373275" y="247249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7" name="Shape 147"/>
              <p:cNvSpPr/>
              <p:nvPr/>
            </p:nvSpPr>
            <p:spPr>
              <a:xfrm>
                <a:off x="373278" y="2789801"/>
                <a:ext cx="230204"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8" name="Shape 148"/>
              <p:cNvSpPr/>
              <p:nvPr/>
            </p:nvSpPr>
            <p:spPr>
              <a:xfrm>
                <a:off x="373277" y="290552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9" name="Shape 149"/>
              <p:cNvSpPr/>
              <p:nvPr/>
            </p:nvSpPr>
            <p:spPr>
              <a:xfrm>
                <a:off x="373272" y="3222829"/>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0" name="Shape 150"/>
              <p:cNvSpPr/>
              <p:nvPr/>
            </p:nvSpPr>
            <p:spPr>
              <a:xfrm>
                <a:off x="373269" y="2259713"/>
                <a:ext cx="230202"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185" y="21600"/>
                    </a:lnTo>
                    <a:lnTo>
                      <a:pt x="10771" y="0"/>
                    </a:lnTo>
                    <a:lnTo>
                      <a:pt x="5415"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201" name="Shape 151"/>
              <p:cNvSpPr/>
              <p:nvPr/>
            </p:nvSpPr>
            <p:spPr>
              <a:xfrm>
                <a:off x="27344" y="2099194"/>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2" name="Shape 152"/>
              <p:cNvSpPr/>
              <p:nvPr/>
            </p:nvSpPr>
            <p:spPr>
              <a:xfrm>
                <a:off x="27344" y="2472495"/>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3" name="Shape 153"/>
              <p:cNvSpPr/>
              <p:nvPr/>
            </p:nvSpPr>
            <p:spPr>
              <a:xfrm>
                <a:off x="27344" y="2789801"/>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4" name="Shape 154"/>
              <p:cNvSpPr/>
              <p:nvPr/>
            </p:nvSpPr>
            <p:spPr>
              <a:xfrm>
                <a:off x="27338" y="2905525"/>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5" name="Shape 155"/>
              <p:cNvSpPr/>
              <p:nvPr/>
            </p:nvSpPr>
            <p:spPr>
              <a:xfrm>
                <a:off x="27329" y="3222830"/>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6" name="Shape 156"/>
              <p:cNvSpPr/>
              <p:nvPr/>
            </p:nvSpPr>
            <p:spPr>
              <a:xfrm>
                <a:off x="27333" y="2259717"/>
                <a:ext cx="231448"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185" y="21600"/>
                    </a:lnTo>
                    <a:lnTo>
                      <a:pt x="10829" y="0"/>
                    </a:lnTo>
                    <a:lnTo>
                      <a:pt x="5415"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grpSp>
        <p:sp>
          <p:nvSpPr>
            <p:cNvPr id="208" name="Shape 157"/>
            <p:cNvSpPr/>
            <p:nvPr/>
          </p:nvSpPr>
          <p:spPr>
            <a:xfrm>
              <a:off x="0" y="3486628"/>
              <a:ext cx="4453873" cy="1"/>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grpSp>
      <p:pic>
        <p:nvPicPr>
          <p:cNvPr id="210" name="Shape 158" descr="Shape 158"/>
          <p:cNvPicPr>
            <a:picLocks noChangeAspect="1"/>
          </p:cNvPicPr>
          <p:nvPr/>
        </p:nvPicPr>
        <p:blipFill>
          <a:blip r:embed="rId3"/>
          <a:stretch>
            <a:fillRect/>
          </a:stretch>
        </p:blipFill>
        <p:spPr>
          <a:xfrm>
            <a:off x="281988" y="5752227"/>
            <a:ext cx="2089201" cy="1096801"/>
          </a:xfrm>
          <a:prstGeom prst="rect">
            <a:avLst/>
          </a:prstGeom>
          <a:ln w="12700">
            <a:miter lim="400000"/>
          </a:ln>
        </p:spPr>
      </p:pic>
      <p:sp>
        <p:nvSpPr>
          <p:cNvPr id="211"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 Column">
    <p:spTree>
      <p:nvGrpSpPr>
        <p:cNvPr id="1" name=""/>
        <p:cNvGrpSpPr/>
        <p:nvPr/>
      </p:nvGrpSpPr>
      <p:grpSpPr>
        <a:xfrm>
          <a:off x="0" y="0"/>
          <a:ext cx="0" cy="0"/>
          <a:chOff x="0" y="0"/>
          <a:chExt cx="0" cy="0"/>
        </a:xfrm>
      </p:grpSpPr>
      <p:sp>
        <p:nvSpPr>
          <p:cNvPr id="218" name="Shape 161"/>
          <p:cNvSpPr/>
          <p:nvPr/>
        </p:nvSpPr>
        <p:spPr>
          <a:xfrm>
            <a:off x="579696" y="1391273"/>
            <a:ext cx="1031101" cy="1"/>
          </a:xfrm>
          <a:prstGeom prst="line">
            <a:avLst/>
          </a:prstGeom>
          <a:ln w="25400" cap="rnd">
            <a:solidFill>
              <a:srgbClr val="00A2E0"/>
            </a:solidFill>
            <a:miter lim="400000"/>
          </a:ln>
        </p:spPr>
        <p:txBody>
          <a:bodyPr lIns="45719" rIns="45719"/>
          <a:lstStyle/>
          <a:p>
            <a:endParaRPr/>
          </a:p>
        </p:txBody>
      </p:sp>
      <p:sp>
        <p:nvSpPr>
          <p:cNvPr id="219"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20" name="Body Level One…"/>
          <p:cNvSpPr txBox="1">
            <a:spLocks noGrp="1"/>
          </p:cNvSpPr>
          <p:nvPr>
            <p:ph type="body" idx="1"/>
          </p:nvPr>
        </p:nvSpPr>
        <p:spPr>
          <a:xfrm>
            <a:off x="579312" y="1826121"/>
            <a:ext cx="79851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21"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 Column 0">
    <p:spTree>
      <p:nvGrpSpPr>
        <p:cNvPr id="1" name=""/>
        <p:cNvGrpSpPr/>
        <p:nvPr/>
      </p:nvGrpSpPr>
      <p:grpSpPr>
        <a:xfrm>
          <a:off x="0" y="0"/>
          <a:ext cx="0" cy="0"/>
          <a:chOff x="0" y="0"/>
          <a:chExt cx="0" cy="0"/>
        </a:xfrm>
      </p:grpSpPr>
      <p:sp>
        <p:nvSpPr>
          <p:cNvPr id="228"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29" name="Body Level One…"/>
          <p:cNvSpPr txBox="1">
            <a:spLocks noGrp="1"/>
          </p:cNvSpPr>
          <p:nvPr>
            <p:ph type="body" idx="1"/>
          </p:nvPr>
        </p:nvSpPr>
        <p:spPr>
          <a:xfrm>
            <a:off x="579312" y="1826121"/>
            <a:ext cx="79851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30"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37"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44" name="Title Text"/>
          <p:cNvSpPr txBox="1">
            <a:spLocks noGrp="1"/>
          </p:cNvSpPr>
          <p:nvPr>
            <p:ph type="title"/>
          </p:nvPr>
        </p:nvSpPr>
        <p:spPr>
          <a:xfrm>
            <a:off x="311698" y="1302273"/>
            <a:ext cx="8520602" cy="572701"/>
          </a:xfrm>
          <a:prstGeom prst="rect">
            <a:avLst/>
          </a:prstGeom>
        </p:spPr>
        <p:txBody>
          <a:bodyPr lIns="58925" tIns="58925" rIns="58925" bIns="58925"/>
          <a:lstStyle>
            <a:lvl1pPr>
              <a:defRPr sz="3400"/>
            </a:lvl1pPr>
          </a:lstStyle>
          <a:p>
            <a:r>
              <a:t>Title Text</a:t>
            </a:r>
          </a:p>
        </p:txBody>
      </p:sp>
      <p:sp>
        <p:nvSpPr>
          <p:cNvPr id="245" name="Body Level One…"/>
          <p:cNvSpPr txBox="1">
            <a:spLocks noGrp="1"/>
          </p:cNvSpPr>
          <p:nvPr>
            <p:ph type="body" idx="1"/>
          </p:nvPr>
        </p:nvSpPr>
        <p:spPr>
          <a:xfrm>
            <a:off x="311698" y="2009724"/>
            <a:ext cx="8520602" cy="3416401"/>
          </a:xfrm>
          <a:prstGeom prst="rect">
            <a:avLst/>
          </a:prstGeom>
        </p:spPr>
        <p:txBody>
          <a:bodyPr lIns="58925" tIns="58925" rIns="58925" bIns="58925"/>
          <a:lstStyle>
            <a:lvl1pPr marL="139700" indent="-139700">
              <a:spcBef>
                <a:spcPts val="1900"/>
              </a:spcBef>
              <a:buFont typeface="Arial"/>
              <a:defRPr sz="2200"/>
            </a:lvl1pPr>
            <a:lvl2pPr marL="139700" indent="-139700">
              <a:spcBef>
                <a:spcPts val="1900"/>
              </a:spcBef>
              <a:buFont typeface="Arial"/>
              <a:defRPr sz="2200"/>
            </a:lvl2pPr>
            <a:lvl3pPr marL="139700" indent="-139700">
              <a:spcBef>
                <a:spcPts val="1900"/>
              </a:spcBef>
              <a:buFont typeface="Arial"/>
              <a:defRPr sz="2200"/>
            </a:lvl3pPr>
            <a:lvl4pPr marL="139700" indent="-139700">
              <a:spcBef>
                <a:spcPts val="1900"/>
              </a:spcBef>
              <a:buFont typeface="Arial"/>
              <a:defRPr sz="2200"/>
            </a:lvl4pPr>
            <a:lvl5pPr marL="139700" indent="-139700">
              <a:spcBef>
                <a:spcPts val="1900"/>
              </a:spcBef>
              <a:buFont typeface="Arial"/>
              <a:defRPr sz="2200"/>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ivider 0">
    <p:bg>
      <p:bgPr>
        <a:solidFill>
          <a:srgbClr val="00A2E0"/>
        </a:solidFill>
        <a:effectLst/>
      </p:bgPr>
    </p:bg>
    <p:spTree>
      <p:nvGrpSpPr>
        <p:cNvPr id="1" name=""/>
        <p:cNvGrpSpPr/>
        <p:nvPr/>
      </p:nvGrpSpPr>
      <p:grpSpPr>
        <a:xfrm>
          <a:off x="0" y="0"/>
          <a:ext cx="0" cy="0"/>
          <a:chOff x="0" y="0"/>
          <a:chExt cx="0" cy="0"/>
        </a:xfrm>
      </p:grpSpPr>
      <p:sp>
        <p:nvSpPr>
          <p:cNvPr id="253" name="Title Text"/>
          <p:cNvSpPr txBox="1">
            <a:spLocks noGrp="1"/>
          </p:cNvSpPr>
          <p:nvPr>
            <p:ph type="title"/>
          </p:nvPr>
        </p:nvSpPr>
        <p:spPr>
          <a:xfrm>
            <a:off x="579696" y="2865178"/>
            <a:ext cx="7984502" cy="1127700"/>
          </a:xfrm>
          <a:prstGeom prst="rect">
            <a:avLst/>
          </a:prstGeom>
        </p:spPr>
        <p:txBody>
          <a:bodyPr lIns="58925" tIns="58925" rIns="58925" bIns="58925" anchor="ctr"/>
          <a:lstStyle>
            <a:lvl1pPr algn="ctr">
              <a:lnSpc>
                <a:spcPct val="95000"/>
              </a:lnSpc>
              <a:defRPr sz="3500">
                <a:solidFill>
                  <a:srgbClr val="FFFFFF"/>
                </a:solidFill>
                <a:latin typeface="Courier New"/>
                <a:ea typeface="Courier New"/>
                <a:cs typeface="Courier New"/>
                <a:sym typeface="Courier New"/>
              </a:defRPr>
            </a:lvl1pPr>
          </a:lstStyle>
          <a:p>
            <a:r>
              <a:t>Title Text</a:t>
            </a:r>
          </a:p>
        </p:txBody>
      </p:sp>
      <p:sp>
        <p:nvSpPr>
          <p:cNvPr id="254"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61" name="Slide Number"/>
          <p:cNvSpPr txBox="1">
            <a:spLocks noGrp="1"/>
          </p:cNvSpPr>
          <p:nvPr>
            <p:ph type="sldNum" sz="quarter" idx="2"/>
          </p:nvPr>
        </p:nvSpPr>
        <p:spPr>
          <a:xfrm>
            <a:off x="8306716" y="5660176"/>
            <a:ext cx="208703" cy="202501"/>
          </a:xfrm>
          <a:prstGeom prst="rect">
            <a:avLst/>
          </a:prstGeom>
        </p:spPr>
        <p:txBody>
          <a:bodyPr lIns="31400" tIns="31400" rIns="31400" bIns="31400"/>
          <a:lstStyle>
            <a:lvl1pPr>
              <a:defRPr>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ivider">
    <p:bg>
      <p:bgPr>
        <a:solidFill>
          <a:srgbClr val="00A2E0"/>
        </a:solidFill>
        <a:effectLst/>
      </p:bgPr>
    </p:bg>
    <p:spTree>
      <p:nvGrpSpPr>
        <p:cNvPr id="1" name=""/>
        <p:cNvGrpSpPr/>
        <p:nvPr/>
      </p:nvGrpSpPr>
      <p:grpSpPr>
        <a:xfrm>
          <a:off x="0" y="0"/>
          <a:ext cx="0" cy="0"/>
          <a:chOff x="0" y="0"/>
          <a:chExt cx="0" cy="0"/>
        </a:xfrm>
      </p:grpSpPr>
      <p:sp>
        <p:nvSpPr>
          <p:cNvPr id="277" name="Title Text"/>
          <p:cNvSpPr txBox="1">
            <a:spLocks noGrp="1"/>
          </p:cNvSpPr>
          <p:nvPr>
            <p:ph type="title"/>
          </p:nvPr>
        </p:nvSpPr>
        <p:spPr>
          <a:xfrm>
            <a:off x="579696" y="2865178"/>
            <a:ext cx="7984502" cy="1127700"/>
          </a:xfrm>
          <a:prstGeom prst="rect">
            <a:avLst/>
          </a:prstGeom>
        </p:spPr>
        <p:txBody>
          <a:bodyPr lIns="58925" tIns="58925" rIns="58925" bIns="58925" anchor="ctr"/>
          <a:lstStyle>
            <a:lvl1pPr algn="ctr">
              <a:lnSpc>
                <a:spcPct val="95000"/>
              </a:lnSpc>
              <a:defRPr sz="3500">
                <a:solidFill>
                  <a:srgbClr val="FFFFFF"/>
                </a:solidFill>
                <a:latin typeface="Courier New"/>
                <a:ea typeface="Courier New"/>
                <a:cs typeface="Courier New"/>
                <a:sym typeface="Courier New"/>
              </a:defRPr>
            </a:lvl1pPr>
          </a:lstStyle>
          <a:p>
            <a:r>
              <a:t>Title Text</a:t>
            </a:r>
          </a:p>
        </p:txBody>
      </p:sp>
      <p:sp>
        <p:nvSpPr>
          <p:cNvPr id="278"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11699" y="2867799"/>
            <a:ext cx="8520602" cy="1122301"/>
          </a:xfrm>
          <a:prstGeom prst="rect">
            <a:avLst/>
          </a:prstGeom>
        </p:spPr>
        <p:txBody>
          <a:bodyPr anchor="ctr"/>
          <a:lstStyle>
            <a:lvl1pPr algn="ctr">
              <a:defRPr sz="3600"/>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1 Column">
    <p:spTree>
      <p:nvGrpSpPr>
        <p:cNvPr id="1" name=""/>
        <p:cNvGrpSpPr/>
        <p:nvPr/>
      </p:nvGrpSpPr>
      <p:grpSpPr>
        <a:xfrm>
          <a:off x="0" y="0"/>
          <a:ext cx="0" cy="0"/>
          <a:chOff x="0" y="0"/>
          <a:chExt cx="0" cy="0"/>
        </a:xfrm>
      </p:grpSpPr>
      <p:sp>
        <p:nvSpPr>
          <p:cNvPr id="285" name="Shape 188"/>
          <p:cNvSpPr/>
          <p:nvPr/>
        </p:nvSpPr>
        <p:spPr>
          <a:xfrm>
            <a:off x="579696" y="1391273"/>
            <a:ext cx="1031101" cy="1"/>
          </a:xfrm>
          <a:prstGeom prst="line">
            <a:avLst/>
          </a:prstGeom>
          <a:ln w="25400" cap="rnd">
            <a:solidFill>
              <a:srgbClr val="00A2E0"/>
            </a:solidFill>
            <a:miter lim="400000"/>
          </a:ln>
        </p:spPr>
        <p:txBody>
          <a:bodyPr lIns="45719" rIns="45719"/>
          <a:lstStyle/>
          <a:p>
            <a:endParaRPr/>
          </a:p>
        </p:txBody>
      </p:sp>
      <p:sp>
        <p:nvSpPr>
          <p:cNvPr id="286"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87" name="Body Level One…"/>
          <p:cNvSpPr txBox="1">
            <a:spLocks noGrp="1"/>
          </p:cNvSpPr>
          <p:nvPr>
            <p:ph type="body" sz="half" idx="1"/>
          </p:nvPr>
        </p:nvSpPr>
        <p:spPr>
          <a:xfrm>
            <a:off x="579312" y="1826121"/>
            <a:ext cx="38727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88" name="Shape 191"/>
          <p:cNvSpPr txBox="1">
            <a:spLocks noGrp="1"/>
          </p:cNvSpPr>
          <p:nvPr>
            <p:ph type="body" sz="half" idx="13"/>
          </p:nvPr>
        </p:nvSpPr>
        <p:spPr>
          <a:xfrm>
            <a:off x="4691488" y="1826119"/>
            <a:ext cx="3872701" cy="4452601"/>
          </a:xfrm>
          <a:prstGeom prst="rect">
            <a:avLst/>
          </a:prstGeom>
        </p:spPr>
        <p:txBody>
          <a:bodyPr lIns="58925" tIns="58925" rIns="58925" bIns="58925"/>
          <a:lstStyle/>
          <a:p>
            <a:pPr>
              <a:lnSpc>
                <a:spcPct val="100000"/>
              </a:lnSpc>
              <a:spcBef>
                <a:spcPts val="500"/>
              </a:spcBef>
              <a:buClrTx/>
              <a:buSzTx/>
              <a:buNone/>
              <a:defRPr sz="1300">
                <a:solidFill>
                  <a:srgbClr val="5E5E5E"/>
                </a:solidFill>
                <a:latin typeface="Courier New"/>
                <a:ea typeface="Courier New"/>
                <a:cs typeface="Courier New"/>
                <a:sym typeface="Courier New"/>
              </a:defRPr>
            </a:pPr>
            <a:endParaRPr/>
          </a:p>
        </p:txBody>
      </p:sp>
      <p:sp>
        <p:nvSpPr>
          <p:cNvPr id="289"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6" name="Title Text"/>
          <p:cNvSpPr txBox="1">
            <a:spLocks noGrp="1"/>
          </p:cNvSpPr>
          <p:nvPr>
            <p:ph type="title"/>
          </p:nvPr>
        </p:nvSpPr>
        <p:spPr>
          <a:xfrm>
            <a:off x="311706" y="1601824"/>
            <a:ext cx="8520602" cy="2052600"/>
          </a:xfrm>
          <a:prstGeom prst="rect">
            <a:avLst/>
          </a:prstGeom>
        </p:spPr>
        <p:txBody>
          <a:bodyPr lIns="58925" tIns="58925" rIns="58925" bIns="58925" anchor="b"/>
          <a:lstStyle>
            <a:lvl1pPr algn="ctr">
              <a:defRPr sz="6300"/>
            </a:lvl1pPr>
          </a:lstStyle>
          <a:p>
            <a:r>
              <a:t>Title Text</a:t>
            </a:r>
          </a:p>
        </p:txBody>
      </p:sp>
      <p:sp>
        <p:nvSpPr>
          <p:cNvPr id="297" name="Body Level One…"/>
          <p:cNvSpPr txBox="1">
            <a:spLocks noGrp="1"/>
          </p:cNvSpPr>
          <p:nvPr>
            <p:ph type="body" sz="quarter" idx="1"/>
          </p:nvPr>
        </p:nvSpPr>
        <p:spPr>
          <a:xfrm>
            <a:off x="311698" y="3691373"/>
            <a:ext cx="8520602" cy="792601"/>
          </a:xfrm>
          <a:prstGeom prst="rect">
            <a:avLst/>
          </a:prstGeom>
        </p:spPr>
        <p:txBody>
          <a:bodyPr lIns="58925" tIns="58925" rIns="58925" bIns="58925"/>
          <a:lstStyle>
            <a:lvl1pPr algn="ctr">
              <a:lnSpc>
                <a:spcPct val="100000"/>
              </a:lnSpc>
              <a:spcBef>
                <a:spcPts val="0"/>
              </a:spcBef>
              <a:buClrTx/>
              <a:buSzTx/>
              <a:buNone/>
              <a:defRPr sz="3400"/>
            </a:lvl1pPr>
            <a:lvl2pPr algn="ctr">
              <a:lnSpc>
                <a:spcPct val="100000"/>
              </a:lnSpc>
              <a:spcBef>
                <a:spcPts val="0"/>
              </a:spcBef>
              <a:buClrTx/>
              <a:buSzTx/>
              <a:buNone/>
              <a:defRPr sz="3400"/>
            </a:lvl2pPr>
            <a:lvl3pPr algn="ctr">
              <a:lnSpc>
                <a:spcPct val="100000"/>
              </a:lnSpc>
              <a:spcBef>
                <a:spcPts val="0"/>
              </a:spcBef>
              <a:buClrTx/>
              <a:buSzTx/>
              <a:buNone/>
              <a:defRPr sz="3400"/>
            </a:lvl3pPr>
            <a:lvl4pPr algn="ctr">
              <a:lnSpc>
                <a:spcPct val="100000"/>
              </a:lnSpc>
              <a:spcBef>
                <a:spcPts val="0"/>
              </a:spcBef>
              <a:buClrTx/>
              <a:buSzTx/>
              <a:buNone/>
              <a:defRPr sz="3400"/>
            </a:lvl4pPr>
            <a:lvl5pPr algn="ctr">
              <a:lnSpc>
                <a:spcPct val="100000"/>
              </a:lnSpc>
              <a:spcBef>
                <a:spcPts val="0"/>
              </a:spcBef>
              <a:buClrTx/>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298"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305" name="Shape 198"/>
          <p:cNvSpPr/>
          <p:nvPr/>
        </p:nvSpPr>
        <p:spPr>
          <a:xfrm>
            <a:off x="0" y="5528998"/>
            <a:ext cx="9144000" cy="471601"/>
          </a:xfrm>
          <a:prstGeom prst="rect">
            <a:avLst/>
          </a:prstGeom>
          <a:solidFill>
            <a:srgbClr val="FFFFFF"/>
          </a:solidFill>
          <a:ln w="12700">
            <a:miter lim="400000"/>
          </a:ln>
        </p:spPr>
        <p:txBody>
          <a:bodyPr lIns="45719" rIns="45719" anchor="ctr"/>
          <a:lstStyle/>
          <a:p>
            <a:pPr algn="ctr">
              <a:defRPr sz="2200">
                <a:solidFill>
                  <a:srgbClr val="FFFFFF"/>
                </a:solidFill>
                <a:latin typeface="Calibri"/>
                <a:ea typeface="Calibri"/>
                <a:cs typeface="Calibri"/>
                <a:sym typeface="Calibri"/>
              </a:defRPr>
            </a:pPr>
            <a:endParaRPr/>
          </a:p>
        </p:txBody>
      </p:sp>
      <p:sp>
        <p:nvSpPr>
          <p:cNvPr id="306" name="Title Text"/>
          <p:cNvSpPr txBox="1">
            <a:spLocks noGrp="1"/>
          </p:cNvSpPr>
          <p:nvPr>
            <p:ph type="title"/>
          </p:nvPr>
        </p:nvSpPr>
        <p:spPr>
          <a:xfrm>
            <a:off x="685798" y="3107530"/>
            <a:ext cx="7772401" cy="999601"/>
          </a:xfrm>
          <a:prstGeom prst="rect">
            <a:avLst/>
          </a:prstGeom>
        </p:spPr>
        <p:txBody>
          <a:bodyPr lIns="58925" tIns="58925" rIns="58925" bIns="58925" anchor="ctr"/>
          <a:lstStyle>
            <a:lvl1pPr algn="ctr">
              <a:defRPr sz="8800">
                <a:latin typeface="Helvetica Neue Light"/>
                <a:ea typeface="Helvetica Neue Light"/>
                <a:cs typeface="Helvetica Neue Light"/>
                <a:sym typeface="Helvetica Neue Light"/>
              </a:defRPr>
            </a:lvl1pPr>
          </a:lstStyle>
          <a:p>
            <a:r>
              <a:t>Title Text</a:t>
            </a:r>
          </a:p>
        </p:txBody>
      </p:sp>
      <p:sp>
        <p:nvSpPr>
          <p:cNvPr id="307" name="Slide Number"/>
          <p:cNvSpPr txBox="1">
            <a:spLocks noGrp="1"/>
          </p:cNvSpPr>
          <p:nvPr>
            <p:ph type="sldNum" sz="quarter" idx="2"/>
          </p:nvPr>
        </p:nvSpPr>
        <p:spPr>
          <a:xfrm>
            <a:off x="6259035" y="5483921"/>
            <a:ext cx="294219" cy="281134"/>
          </a:xfrm>
          <a:prstGeom prst="rect">
            <a:avLst/>
          </a:prstGeom>
        </p:spPr>
        <p:txBody>
          <a:bodyPr lIns="41874" tIns="41874" rIns="41874" bIns="41874"/>
          <a:lstStyle>
            <a:lvl1pPr>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14" name="Shape 202"/>
          <p:cNvSpPr/>
          <p:nvPr/>
        </p:nvSpPr>
        <p:spPr>
          <a:xfrm>
            <a:off x="0" y="5528998"/>
            <a:ext cx="9144000" cy="471601"/>
          </a:xfrm>
          <a:prstGeom prst="rect">
            <a:avLst/>
          </a:prstGeom>
          <a:solidFill>
            <a:srgbClr val="FFFFFF"/>
          </a:solidFill>
          <a:ln w="12700">
            <a:miter lim="400000"/>
          </a:ln>
        </p:spPr>
        <p:txBody>
          <a:bodyPr lIns="45719" rIns="45719" anchor="ctr"/>
          <a:lstStyle/>
          <a:p>
            <a:pPr algn="ctr">
              <a:defRPr sz="2200">
                <a:solidFill>
                  <a:srgbClr val="FFFFFF"/>
                </a:solidFill>
                <a:latin typeface="Calibri"/>
                <a:ea typeface="Calibri"/>
                <a:cs typeface="Calibri"/>
                <a:sym typeface="Calibri"/>
              </a:defRPr>
            </a:pPr>
            <a:endParaRPr/>
          </a:p>
        </p:txBody>
      </p:sp>
      <p:sp>
        <p:nvSpPr>
          <p:cNvPr id="315" name="Body Level One…"/>
          <p:cNvSpPr txBox="1">
            <a:spLocks noGrp="1"/>
          </p:cNvSpPr>
          <p:nvPr>
            <p:ph type="body" sz="half" idx="1"/>
          </p:nvPr>
        </p:nvSpPr>
        <p:spPr>
          <a:xfrm>
            <a:off x="457198" y="1924735"/>
            <a:ext cx="4038601" cy="3394501"/>
          </a:xfrm>
          <a:prstGeom prst="rect">
            <a:avLst/>
          </a:prstGeom>
        </p:spPr>
        <p:txBody>
          <a:bodyPr lIns="58925" tIns="58925" rIns="58925" bIns="58925"/>
          <a:lstStyle>
            <a:lvl1pPr marL="292100" indent="-38100">
              <a:lnSpc>
                <a:spcPct val="100000"/>
              </a:lnSpc>
              <a:spcBef>
                <a:spcPts val="0"/>
              </a:spcBef>
              <a:buClr>
                <a:srgbClr val="000000"/>
              </a:buClr>
              <a:buFont typeface="Trebuchet MS"/>
              <a:buChar char="•"/>
              <a:defRPr sz="1700">
                <a:solidFill>
                  <a:srgbClr val="000000"/>
                </a:solidFill>
              </a:defRPr>
            </a:lvl1pPr>
            <a:lvl2pPr marL="571500" indent="-76200">
              <a:lnSpc>
                <a:spcPct val="100000"/>
              </a:lnSpc>
              <a:spcBef>
                <a:spcPts val="0"/>
              </a:spcBef>
              <a:buClr>
                <a:srgbClr val="000000"/>
              </a:buClr>
              <a:buFont typeface="Trebuchet MS"/>
              <a:buChar char="–"/>
              <a:defRPr sz="1700">
                <a:solidFill>
                  <a:srgbClr val="000000"/>
                </a:solidFill>
              </a:defRPr>
            </a:lvl2pPr>
            <a:lvl3pPr marL="838200" indent="-88900">
              <a:lnSpc>
                <a:spcPct val="100000"/>
              </a:lnSpc>
              <a:spcBef>
                <a:spcPts val="0"/>
              </a:spcBef>
              <a:buClr>
                <a:srgbClr val="000000"/>
              </a:buClr>
              <a:buFont typeface="Trebuchet MS"/>
              <a:buChar char="–"/>
              <a:defRPr sz="1700">
                <a:solidFill>
                  <a:srgbClr val="000000"/>
                </a:solidFill>
              </a:defRPr>
            </a:lvl3pPr>
            <a:lvl4pPr marL="1130300" indent="-88900">
              <a:lnSpc>
                <a:spcPct val="100000"/>
              </a:lnSpc>
              <a:spcBef>
                <a:spcPts val="0"/>
              </a:spcBef>
              <a:buClr>
                <a:srgbClr val="000000"/>
              </a:buClr>
              <a:buFont typeface="Trebuchet MS"/>
              <a:buChar char="o"/>
              <a:defRPr sz="1700">
                <a:solidFill>
                  <a:srgbClr val="000000"/>
                </a:solidFill>
              </a:defRPr>
            </a:lvl4pPr>
            <a:lvl5pPr marL="1422400" indent="-88900">
              <a:lnSpc>
                <a:spcPct val="100000"/>
              </a:lnSpc>
              <a:spcBef>
                <a:spcPts val="0"/>
              </a:spcBef>
              <a:buClr>
                <a:srgbClr val="000000"/>
              </a:buClr>
              <a:buFont typeface="Trebuchet MS"/>
              <a:buChar char="•"/>
              <a:defRPr sz="1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16" name="Shape 204"/>
          <p:cNvSpPr txBox="1">
            <a:spLocks noGrp="1"/>
          </p:cNvSpPr>
          <p:nvPr>
            <p:ph type="body" sz="half" idx="13"/>
          </p:nvPr>
        </p:nvSpPr>
        <p:spPr>
          <a:xfrm>
            <a:off x="4648198" y="1924734"/>
            <a:ext cx="4038601" cy="3394502"/>
          </a:xfrm>
          <a:prstGeom prst="rect">
            <a:avLst/>
          </a:prstGeom>
        </p:spPr>
        <p:txBody>
          <a:bodyPr lIns="58925" tIns="58925" rIns="58925" bIns="58925"/>
          <a:lstStyle/>
          <a:p>
            <a:pPr>
              <a:lnSpc>
                <a:spcPct val="100000"/>
              </a:lnSpc>
              <a:spcBef>
                <a:spcPts val="500"/>
              </a:spcBef>
              <a:buClrTx/>
              <a:buSzTx/>
              <a:buNone/>
              <a:defRPr sz="1300">
                <a:solidFill>
                  <a:srgbClr val="5E5E5E"/>
                </a:solidFill>
                <a:latin typeface="Courier New"/>
                <a:ea typeface="Courier New"/>
                <a:cs typeface="Courier New"/>
                <a:sym typeface="Courier New"/>
              </a:defRPr>
            </a:pPr>
            <a:endParaRPr/>
          </a:p>
        </p:txBody>
      </p:sp>
      <p:sp>
        <p:nvSpPr>
          <p:cNvPr id="317" name="Title Text"/>
          <p:cNvSpPr txBox="1">
            <a:spLocks noGrp="1"/>
          </p:cNvSpPr>
          <p:nvPr>
            <p:ph type="title"/>
          </p:nvPr>
        </p:nvSpPr>
        <p:spPr>
          <a:xfrm>
            <a:off x="209722" y="831849"/>
            <a:ext cx="7848900" cy="541201"/>
          </a:xfrm>
          <a:prstGeom prst="rect">
            <a:avLst/>
          </a:prstGeom>
        </p:spPr>
        <p:txBody>
          <a:bodyPr lIns="58925" tIns="58925" rIns="58925" bIns="58925" anchor="ctr"/>
          <a:lstStyle>
            <a:lvl1pPr>
              <a:defRPr sz="3600">
                <a:latin typeface="Helvetica Neue Light"/>
                <a:ea typeface="Helvetica Neue Light"/>
                <a:cs typeface="Helvetica Neue Light"/>
                <a:sym typeface="Helvetica Neue Light"/>
              </a:defRPr>
            </a:lvl1pPr>
          </a:lstStyle>
          <a:p>
            <a:r>
              <a:t>Title Text</a:t>
            </a:r>
          </a:p>
        </p:txBody>
      </p:sp>
      <p:sp>
        <p:nvSpPr>
          <p:cNvPr id="318" name="Slide Number"/>
          <p:cNvSpPr txBox="1">
            <a:spLocks noGrp="1"/>
          </p:cNvSpPr>
          <p:nvPr>
            <p:ph type="sldNum" sz="quarter" idx="2"/>
          </p:nvPr>
        </p:nvSpPr>
        <p:spPr>
          <a:xfrm>
            <a:off x="6259035" y="5483921"/>
            <a:ext cx="294219" cy="281134"/>
          </a:xfrm>
          <a:prstGeom prst="rect">
            <a:avLst/>
          </a:prstGeom>
        </p:spPr>
        <p:txBody>
          <a:bodyPr lIns="41874" tIns="41874" rIns="41874" bIns="41874"/>
          <a:lstStyle>
            <a:lvl1pPr>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two columns">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t>Title Text</a:t>
            </a:r>
          </a:p>
        </p:txBody>
      </p:sp>
      <p:sp>
        <p:nvSpPr>
          <p:cNvPr id="38" name="Body Level One…"/>
          <p:cNvSpPr txBox="1">
            <a:spLocks noGrp="1"/>
          </p:cNvSpPr>
          <p:nvPr>
            <p:ph type="body" sz="half" idx="1"/>
          </p:nvPr>
        </p:nvSpPr>
        <p:spPr>
          <a:xfrm>
            <a:off x="311699" y="1536633"/>
            <a:ext cx="3999902" cy="4555200"/>
          </a:xfrm>
          <a:prstGeom prst="rect">
            <a:avLst/>
          </a:prstGeom>
        </p:spPr>
        <p:txBody>
          <a:bodyPr/>
          <a:lstStyle>
            <a:lvl1pPr>
              <a:defRPr sz="1400"/>
            </a:lvl1pPr>
            <a:lvl2pPr>
              <a:defRPr sz="1400"/>
            </a:lvl2pPr>
            <a:lvl3pPr>
              <a:defRPr sz="1400"/>
            </a:lvl3pPr>
            <a:lvl4pPr>
              <a:defRPr sz="1400"/>
            </a:lvl4pPr>
            <a:lvl5pPr>
              <a:defRPr sz="1400"/>
            </a:lvl5pPr>
          </a:lstStyle>
          <a:p>
            <a:r>
              <a:t>Body Level One</a:t>
            </a:r>
          </a:p>
          <a:p>
            <a:pPr lvl="1"/>
            <a:r>
              <a:t>Body Level Two</a:t>
            </a:r>
          </a:p>
          <a:p>
            <a:pPr lvl="2"/>
            <a:r>
              <a:t>Body Level Three</a:t>
            </a:r>
          </a:p>
          <a:p>
            <a:pPr lvl="3"/>
            <a:r>
              <a:t>Body Level Four</a:t>
            </a:r>
          </a:p>
          <a:p>
            <a:pPr lvl="4"/>
            <a:r>
              <a:t>Body Level Five</a:t>
            </a:r>
          </a:p>
        </p:txBody>
      </p:sp>
      <p:sp>
        <p:nvSpPr>
          <p:cNvPr id="39" name="Shape 23"/>
          <p:cNvSpPr txBox="1">
            <a:spLocks noGrp="1"/>
          </p:cNvSpPr>
          <p:nvPr>
            <p:ph type="body" sz="half" idx="13"/>
          </p:nvPr>
        </p:nvSpPr>
        <p:spPr>
          <a:xfrm>
            <a:off x="4832399" y="1536632"/>
            <a:ext cx="3999902" cy="4555202"/>
          </a:xfrm>
          <a:prstGeom prst="rect">
            <a:avLst/>
          </a:prstGeom>
        </p:spPr>
        <p:txBody>
          <a:bodyPr/>
          <a:lstStyle/>
          <a:p>
            <a:pPr>
              <a:defRPr sz="1400"/>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 column 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311699" y="740799"/>
            <a:ext cx="2808001" cy="1007702"/>
          </a:xfrm>
          <a:prstGeom prst="rect">
            <a:avLst/>
          </a:prstGeom>
        </p:spPr>
        <p:txBody>
          <a:bodyPr anchor="b"/>
          <a:lstStyle>
            <a:lvl1pPr>
              <a:defRPr sz="2400"/>
            </a:lvl1pPr>
          </a:lstStyle>
          <a:p>
            <a:r>
              <a:t>Title Text</a:t>
            </a:r>
          </a:p>
        </p:txBody>
      </p:sp>
      <p:sp>
        <p:nvSpPr>
          <p:cNvPr id="56" name="Body Level One…"/>
          <p:cNvSpPr txBox="1">
            <a:spLocks noGrp="1"/>
          </p:cNvSpPr>
          <p:nvPr>
            <p:ph type="body" sz="quarter" idx="1"/>
          </p:nvPr>
        </p:nvSpPr>
        <p:spPr>
          <a:xfrm>
            <a:off x="311699" y="1852800"/>
            <a:ext cx="2808001" cy="4239301"/>
          </a:xfrm>
          <a:prstGeom prst="rect">
            <a:avLst/>
          </a:prstGeom>
        </p:spPr>
        <p:txBody>
          <a:bodyPr/>
          <a:lstStyle>
            <a:lvl1pPr>
              <a:defRPr sz="1200"/>
            </a:lvl1pPr>
            <a:lvl2pPr>
              <a:defRPr sz="1200"/>
            </a:lvl2pPr>
            <a:lvl3pPr>
              <a:defRPr sz="1200"/>
            </a:lvl3pPr>
            <a:lvl4pPr>
              <a:defRPr sz="1200"/>
            </a:lvl4pPr>
            <a:lvl5pPr>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 poin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490250" y="600199"/>
            <a:ext cx="6367801" cy="5454302"/>
          </a:xfrm>
          <a:prstGeom prst="rect">
            <a:avLst/>
          </a:prstGeom>
        </p:spPr>
        <p:txBody>
          <a:bodyPr anchor="ctr"/>
          <a:lstStyle>
            <a:lvl1pPr>
              <a:defRPr sz="4800"/>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 title and description">
    <p:spTree>
      <p:nvGrpSpPr>
        <p:cNvPr id="1" name=""/>
        <p:cNvGrpSpPr/>
        <p:nvPr/>
      </p:nvGrpSpPr>
      <p:grpSpPr>
        <a:xfrm>
          <a:off x="0" y="0"/>
          <a:ext cx="0" cy="0"/>
          <a:chOff x="0" y="0"/>
          <a:chExt cx="0" cy="0"/>
        </a:xfrm>
      </p:grpSpPr>
      <p:sp>
        <p:nvSpPr>
          <p:cNvPr id="72" name="Shape 36"/>
          <p:cNvSpPr/>
          <p:nvPr/>
        </p:nvSpPr>
        <p:spPr>
          <a:xfrm>
            <a:off x="4572000" y="-167"/>
            <a:ext cx="4572000" cy="6858001"/>
          </a:xfrm>
          <a:prstGeom prst="rect">
            <a:avLst/>
          </a:prstGeom>
          <a:solidFill>
            <a:srgbClr val="EEEEEE"/>
          </a:solidFill>
          <a:ln w="12700">
            <a:miter lim="400000"/>
          </a:ln>
        </p:spPr>
        <p:txBody>
          <a:bodyPr lIns="45719" rIns="45719" anchor="ctr"/>
          <a:lstStyle/>
          <a:p>
            <a:endParaRPr/>
          </a:p>
        </p:txBody>
      </p:sp>
      <p:sp>
        <p:nvSpPr>
          <p:cNvPr id="73" name="Title Text"/>
          <p:cNvSpPr txBox="1">
            <a:spLocks noGrp="1"/>
          </p:cNvSpPr>
          <p:nvPr>
            <p:ph type="title"/>
          </p:nvPr>
        </p:nvSpPr>
        <p:spPr>
          <a:xfrm>
            <a:off x="265500" y="1644232"/>
            <a:ext cx="4045200" cy="1976401"/>
          </a:xfrm>
          <a:prstGeom prst="rect">
            <a:avLst/>
          </a:prstGeom>
        </p:spPr>
        <p:txBody>
          <a:bodyPr anchor="b"/>
          <a:lstStyle>
            <a:lvl1pPr algn="ctr">
              <a:defRPr sz="4200"/>
            </a:lvl1pPr>
          </a:lstStyle>
          <a:p>
            <a:r>
              <a:t>Title Text</a:t>
            </a:r>
          </a:p>
        </p:txBody>
      </p:sp>
      <p:sp>
        <p:nvSpPr>
          <p:cNvPr id="74" name="Body Level One…"/>
          <p:cNvSpPr txBox="1">
            <a:spLocks noGrp="1"/>
          </p:cNvSpPr>
          <p:nvPr>
            <p:ph type="body" sz="quarter" idx="1"/>
          </p:nvPr>
        </p:nvSpPr>
        <p:spPr>
          <a:xfrm>
            <a:off x="265500" y="3737433"/>
            <a:ext cx="4045200" cy="1646701"/>
          </a:xfrm>
          <a:prstGeom prst="rect">
            <a:avLst/>
          </a:prstGeom>
        </p:spPr>
        <p:txBody>
          <a:bodyPr/>
          <a:lstStyle>
            <a:lvl1pPr algn="ctr">
              <a:lnSpc>
                <a:spcPct val="100000"/>
              </a:lnSpc>
              <a:spcBef>
                <a:spcPts val="0"/>
              </a:spcBef>
              <a:buClrTx/>
              <a:buSzTx/>
              <a:buNone/>
              <a:defRPr sz="2100"/>
            </a:lvl1pPr>
            <a:lvl2pPr algn="ctr">
              <a:lnSpc>
                <a:spcPct val="100000"/>
              </a:lnSpc>
              <a:spcBef>
                <a:spcPts val="0"/>
              </a:spcBef>
              <a:buClrTx/>
              <a:buSzTx/>
              <a:buNone/>
              <a:defRPr sz="2100"/>
            </a:lvl2pPr>
            <a:lvl3pPr algn="ctr">
              <a:lnSpc>
                <a:spcPct val="100000"/>
              </a:lnSpc>
              <a:spcBef>
                <a:spcPts val="0"/>
              </a:spcBef>
              <a:buClrTx/>
              <a:buSzTx/>
              <a:buNone/>
              <a:defRPr sz="2100"/>
            </a:lvl3pPr>
            <a:lvl4pPr algn="ctr">
              <a:lnSpc>
                <a:spcPct val="100000"/>
              </a:lnSpc>
              <a:spcBef>
                <a:spcPts val="0"/>
              </a:spcBef>
              <a:buClrTx/>
              <a:buSzTx/>
              <a:buNone/>
              <a:defRPr sz="2100"/>
            </a:lvl4pPr>
            <a:lvl5pPr algn="ctr">
              <a:lnSpc>
                <a:spcPct val="100000"/>
              </a:lnSpc>
              <a:spcBef>
                <a:spcPts val="0"/>
              </a:spcBef>
              <a:buClrTx/>
              <a:buSz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Shape 39"/>
          <p:cNvSpPr txBox="1">
            <a:spLocks noGrp="1"/>
          </p:cNvSpPr>
          <p:nvPr>
            <p:ph type="body" sz="half" idx="13"/>
          </p:nvPr>
        </p:nvSpPr>
        <p:spPr>
          <a:xfrm>
            <a:off x="4939500" y="965433"/>
            <a:ext cx="3837000" cy="4926901"/>
          </a:xfrm>
          <a:prstGeom prst="rect">
            <a:avLst/>
          </a:prstGeom>
        </p:spPr>
        <p:txBody>
          <a:bodyPr anchor="ctr"/>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
    <p:spTree>
      <p:nvGrpSpPr>
        <p:cNvPr id="1" name=""/>
        <p:cNvGrpSpPr/>
        <p:nvPr/>
      </p:nvGrpSpPr>
      <p:grpSpPr>
        <a:xfrm>
          <a:off x="0" y="0"/>
          <a:ext cx="0" cy="0"/>
          <a:chOff x="0" y="0"/>
          <a:chExt cx="0" cy="0"/>
        </a:xfrm>
      </p:grpSpPr>
      <p:sp>
        <p:nvSpPr>
          <p:cNvPr id="83" name="Body Level One…"/>
          <p:cNvSpPr txBox="1">
            <a:spLocks noGrp="1"/>
          </p:cNvSpPr>
          <p:nvPr>
            <p:ph type="body" sz="quarter" idx="1"/>
          </p:nvPr>
        </p:nvSpPr>
        <p:spPr>
          <a:xfrm>
            <a:off x="311699" y="5640766"/>
            <a:ext cx="5998802" cy="806701"/>
          </a:xfrm>
          <a:prstGeom prst="rect">
            <a:avLst/>
          </a:prstGeom>
        </p:spPr>
        <p:txBody>
          <a:bodyPr anchor="ctr"/>
          <a:lstStyle>
            <a:lvl1pPr>
              <a:lnSpc>
                <a:spcPct val="100000"/>
              </a:lnSpc>
              <a:spcBef>
                <a:spcPts val="0"/>
              </a:spcBef>
              <a:buClrTx/>
              <a:buSzTx/>
              <a:buNone/>
            </a:lvl1pPr>
            <a:lvl2pPr>
              <a:lnSpc>
                <a:spcPct val="100000"/>
              </a:lnSpc>
              <a:spcBef>
                <a:spcPts val="0"/>
              </a:spcBef>
              <a:buClrTx/>
            </a:lvl2pPr>
            <a:lvl3pPr>
              <a:lnSpc>
                <a:spcPct val="100000"/>
              </a:lnSpc>
              <a:spcBef>
                <a:spcPts val="0"/>
              </a:spcBef>
              <a:buClrTx/>
            </a:lvl3pPr>
            <a:lvl4pPr>
              <a:lnSpc>
                <a:spcPct val="100000"/>
              </a:lnSpc>
              <a:spcBef>
                <a:spcPts val="0"/>
              </a:spcBef>
              <a:buClrTx/>
            </a:lvl4pPr>
            <a:lvl5pPr>
              <a:lnSpc>
                <a:spcPct val="100000"/>
              </a:lnSpc>
              <a:spcBef>
                <a:spcPts val="0"/>
              </a:spcBef>
              <a:buClr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593366"/>
            <a:ext cx="8520602" cy="76350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536633"/>
            <a:ext cx="8520602" cy="45552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4" y="6320774"/>
            <a:ext cx="336814"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 id="2147483669" r:id="rId20"/>
    <p:sldLayoutId id="2147483670" r:id="rId21"/>
    <p:sldLayoutId id="2147483671" r:id="rId22"/>
    <p:sldLayoutId id="2147483672"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9pPr>
    </p:titleStyle>
    <p:bodyStyle>
      <a:lvl1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211"/>
          <p:cNvSpPr txBox="1">
            <a:spLocks noGrp="1"/>
          </p:cNvSpPr>
          <p:nvPr>
            <p:ph type="title"/>
          </p:nvPr>
        </p:nvSpPr>
        <p:spPr>
          <a:xfrm>
            <a:off x="867628" y="1526220"/>
            <a:ext cx="6327220" cy="1953301"/>
          </a:xfrm>
          <a:prstGeom prst="rect">
            <a:avLst/>
          </a:prstGeom>
        </p:spPr>
        <p:txBody>
          <a:bodyPr lIns="0" tIns="0" rIns="0" bIns="0">
            <a:normAutofit fontScale="90000"/>
          </a:bodyPr>
          <a:lstStyle/>
          <a:p>
            <a:pPr>
              <a:spcBef>
                <a:spcPts val="0"/>
              </a:spcBef>
            </a:pPr>
            <a:r>
              <a:rPr lang="en-GB" dirty="0"/>
              <a:t>Coping with complexity: building a knowledge graph for UK Parliament</a:t>
            </a:r>
            <a:endParaRPr dirty="0"/>
          </a:p>
          <a:p>
            <a:pPr>
              <a:spcBef>
                <a:spcPts val="0"/>
              </a:spcBef>
            </a:pPr>
            <a:br>
              <a:rPr dirty="0"/>
            </a:br>
            <a:r>
              <a:rPr lang="en-GB" sz="2400" dirty="0"/>
              <a:t> ISKO UK Meetup</a:t>
            </a:r>
            <a:r>
              <a:rPr sz="2200" dirty="0"/>
              <a:t> 20</a:t>
            </a:r>
            <a:r>
              <a:rPr lang="en-GB" sz="2200" dirty="0"/>
              <a:t>21</a:t>
            </a:r>
            <a:r>
              <a:rPr sz="2200" dirty="0"/>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941" y="5983889"/>
            <a:ext cx="7570514" cy="874111"/>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61532" y="2227281"/>
            <a:ext cx="5292251" cy="396918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1993" y="3903319"/>
            <a:ext cx="4772601" cy="248478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9541" y="0"/>
            <a:ext cx="2832100" cy="27559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8100" y="378516"/>
            <a:ext cx="2832100" cy="2527300"/>
          </a:xfrm>
          <a:prstGeom prst="rect">
            <a:avLst/>
          </a:prstGeom>
        </p:spPr>
      </p:pic>
    </p:spTree>
    <p:extLst>
      <p:ext uri="{BB962C8B-B14F-4D97-AF65-F5344CB8AC3E}">
        <p14:creationId xmlns:p14="http://schemas.microsoft.com/office/powerpoint/2010/main" val="14524258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lstStyle>
            <a:lvl1pPr>
              <a:defRPr sz="6400"/>
            </a:lvl1pPr>
          </a:lstStyle>
          <a:p>
            <a:r>
              <a:rPr dirty="0"/>
              <a:t>The </a:t>
            </a:r>
            <a:r>
              <a:rPr lang="en-GB" dirty="0"/>
              <a:t>problem</a:t>
            </a:r>
            <a:endParaRPr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4477" cy="5334000"/>
          </a:xfrm>
          <a:prstGeom prst="rect">
            <a:avLst/>
          </a:prstGeom>
        </p:spPr>
      </p:pic>
    </p:spTree>
    <p:extLst>
      <p:ext uri="{BB962C8B-B14F-4D97-AF65-F5344CB8AC3E}">
        <p14:creationId xmlns:p14="http://schemas.microsoft.com/office/powerpoint/2010/main" val="10726954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lang="en-GB" sz="2800" kern="1200" dirty="0">
              <a:solidFill>
                <a:prstClr val="black"/>
              </a:solidFill>
              <a:latin typeface="Calibri" panose="020F0502020204030204"/>
            </a:endParaRPr>
          </a:p>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13" y="1162050"/>
            <a:ext cx="8903213" cy="3465819"/>
          </a:xfrm>
          <a:prstGeom prst="rect">
            <a:avLst/>
          </a:prstGeom>
        </p:spPr>
      </p:pic>
    </p:spTree>
    <p:extLst>
      <p:ext uri="{BB962C8B-B14F-4D97-AF65-F5344CB8AC3E}">
        <p14:creationId xmlns:p14="http://schemas.microsoft.com/office/powerpoint/2010/main" val="6756491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a:t>First brexit</a:t>
            </a:r>
            <a:br>
              <a:rPr lang="en-GB" dirty="0"/>
            </a:br>
            <a:r>
              <a:rPr lang="en-GB" sz="4000" dirty="0"/>
              <a:t>then the pandemic</a:t>
            </a:r>
            <a:endParaRPr sz="4000" dirty="0"/>
          </a:p>
        </p:txBody>
      </p:sp>
    </p:spTree>
    <p:extLst>
      <p:ext uri="{BB962C8B-B14F-4D97-AF65-F5344CB8AC3E}">
        <p14:creationId xmlns:p14="http://schemas.microsoft.com/office/powerpoint/2010/main" val="6852002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 y="257946"/>
            <a:ext cx="9132304" cy="5914254"/>
          </a:xfrm>
          <a:prstGeom prst="rect">
            <a:avLst/>
          </a:prstGeom>
        </p:spPr>
      </p:pic>
    </p:spTree>
    <p:extLst>
      <p:ext uri="{BB962C8B-B14F-4D97-AF65-F5344CB8AC3E}">
        <p14:creationId xmlns:p14="http://schemas.microsoft.com/office/powerpoint/2010/main" val="15724276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a:t>This says nothing to me about my life</a:t>
            </a:r>
            <a:endParaRPr sz="4000" dirty="0"/>
          </a:p>
        </p:txBody>
      </p:sp>
    </p:spTree>
    <p:extLst>
      <p:ext uri="{BB962C8B-B14F-4D97-AF65-F5344CB8AC3E}">
        <p14:creationId xmlns:p14="http://schemas.microsoft.com/office/powerpoint/2010/main" val="146017733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The importance of well-managed information</a:t>
            </a:r>
            <a:endParaRPr dirty="0"/>
          </a:p>
        </p:txBody>
      </p:sp>
    </p:spTree>
    <p:extLst>
      <p:ext uri="{BB962C8B-B14F-4D97-AF65-F5344CB8AC3E}">
        <p14:creationId xmlns:p14="http://schemas.microsoft.com/office/powerpoint/2010/main" val="170294056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 name="Shape 506" descr="Shape 506"/>
          <p:cNvPicPr>
            <a:picLocks noChangeAspect="1"/>
          </p:cNvPicPr>
          <p:nvPr/>
        </p:nvPicPr>
        <p:blipFill>
          <a:blip r:embed="rId3"/>
          <a:stretch>
            <a:fillRect/>
          </a:stretch>
        </p:blipFill>
        <p:spPr>
          <a:xfrm>
            <a:off x="3361819" y="1428949"/>
            <a:ext cx="6492301" cy="4309502"/>
          </a:xfrm>
          <a:prstGeom prst="rect">
            <a:avLst/>
          </a:prstGeom>
          <a:ln w="12700">
            <a:miter lim="400000"/>
          </a:ln>
        </p:spPr>
      </p:pic>
      <p:sp>
        <p:nvSpPr>
          <p:cNvPr id="513" name="Shape 507"/>
          <p:cNvSpPr txBox="1"/>
          <p:nvPr/>
        </p:nvSpPr>
        <p:spPr>
          <a:xfrm>
            <a:off x="1409630" y="5974711"/>
            <a:ext cx="1259401" cy="2560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defRPr sz="1300">
                <a:solidFill>
                  <a:srgbClr val="00A2FF"/>
                </a:solidFill>
                <a:latin typeface="Courier New"/>
                <a:ea typeface="Courier New"/>
                <a:cs typeface="Courier New"/>
                <a:sym typeface="Courier New"/>
              </a:defRPr>
            </a:lvl1pPr>
          </a:lstStyle>
          <a:p>
            <a:r>
              <a:t>IMPOSSIBLE:</a:t>
            </a:r>
          </a:p>
        </p:txBody>
      </p:sp>
      <p:sp>
        <p:nvSpPr>
          <p:cNvPr id="514" name="Shape 508"/>
          <p:cNvSpPr txBox="1"/>
          <p:nvPr/>
        </p:nvSpPr>
        <p:spPr>
          <a:xfrm>
            <a:off x="1409630" y="5284661"/>
            <a:ext cx="1152001" cy="2560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defRPr sz="1300">
                <a:solidFill>
                  <a:srgbClr val="5E5E5E"/>
                </a:solidFill>
                <a:latin typeface="Courier New"/>
                <a:ea typeface="Courier New"/>
                <a:cs typeface="Courier New"/>
                <a:sym typeface="Courier New"/>
              </a:defRPr>
            </a:lvl1pPr>
          </a:lstStyle>
          <a:p>
            <a:r>
              <a:t>Very HARD:</a:t>
            </a:r>
          </a:p>
        </p:txBody>
      </p:sp>
      <p:grpSp>
        <p:nvGrpSpPr>
          <p:cNvPr id="517" name="Shape 509"/>
          <p:cNvGrpSpPr/>
          <p:nvPr/>
        </p:nvGrpSpPr>
        <p:grpSpPr>
          <a:xfrm>
            <a:off x="1116209" y="4614513"/>
            <a:ext cx="6501512" cy="463040"/>
            <a:chOff x="0" y="0"/>
            <a:chExt cx="6501510" cy="463038"/>
          </a:xfrm>
        </p:grpSpPr>
        <p:sp>
          <p:nvSpPr>
            <p:cNvPr id="515" name="Shape 510"/>
            <p:cNvSpPr/>
            <p:nvPr/>
          </p:nvSpPr>
          <p:spPr>
            <a:xfrm>
              <a:off x="0" y="463038"/>
              <a:ext cx="6501511"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16" name="Shape 511"/>
            <p:cNvSpPr txBox="1"/>
            <p:nvPr/>
          </p:nvSpPr>
          <p:spPr>
            <a:xfrm>
              <a:off x="293409" y="0"/>
              <a:ext cx="616215" cy="256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HARD:</a:t>
              </a:r>
            </a:p>
          </p:txBody>
        </p:sp>
      </p:grpSp>
      <p:grpSp>
        <p:nvGrpSpPr>
          <p:cNvPr id="520" name="Shape 512"/>
          <p:cNvGrpSpPr/>
          <p:nvPr/>
        </p:nvGrpSpPr>
        <p:grpSpPr>
          <a:xfrm>
            <a:off x="1116210" y="3944412"/>
            <a:ext cx="6117549" cy="463040"/>
            <a:chOff x="0" y="0"/>
            <a:chExt cx="6117547" cy="463038"/>
          </a:xfrm>
        </p:grpSpPr>
        <p:sp>
          <p:nvSpPr>
            <p:cNvPr id="518" name="Shape 513"/>
            <p:cNvSpPr/>
            <p:nvPr/>
          </p:nvSpPr>
          <p:spPr>
            <a:xfrm>
              <a:off x="0" y="463038"/>
              <a:ext cx="6117549"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19" name="Shape 514"/>
            <p:cNvSpPr txBox="1"/>
            <p:nvPr/>
          </p:nvSpPr>
          <p:spPr>
            <a:xfrm>
              <a:off x="293409" y="0"/>
              <a:ext cx="1259234" cy="256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Quite HARD:</a:t>
              </a:r>
            </a:p>
          </p:txBody>
        </p:sp>
      </p:grpSp>
      <p:grpSp>
        <p:nvGrpSpPr>
          <p:cNvPr id="523" name="Shape 515"/>
          <p:cNvGrpSpPr/>
          <p:nvPr/>
        </p:nvGrpSpPr>
        <p:grpSpPr>
          <a:xfrm>
            <a:off x="1116209" y="2604210"/>
            <a:ext cx="5338461" cy="463039"/>
            <a:chOff x="0" y="0"/>
            <a:chExt cx="5338459" cy="463038"/>
          </a:xfrm>
        </p:grpSpPr>
        <p:sp>
          <p:nvSpPr>
            <p:cNvPr id="521" name="Shape 516"/>
            <p:cNvSpPr/>
            <p:nvPr/>
          </p:nvSpPr>
          <p:spPr>
            <a:xfrm>
              <a:off x="0" y="463038"/>
              <a:ext cx="533846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2" name="Shape 517"/>
            <p:cNvSpPr txBox="1"/>
            <p:nvPr/>
          </p:nvSpPr>
          <p:spPr>
            <a:xfrm>
              <a:off x="293409" y="0"/>
              <a:ext cx="1259234" cy="256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Quite EASY:</a:t>
              </a:r>
            </a:p>
          </p:txBody>
        </p:sp>
      </p:grpSp>
      <p:grpSp>
        <p:nvGrpSpPr>
          <p:cNvPr id="526" name="Shape 518"/>
          <p:cNvGrpSpPr/>
          <p:nvPr/>
        </p:nvGrpSpPr>
        <p:grpSpPr>
          <a:xfrm>
            <a:off x="1116209" y="1358190"/>
            <a:ext cx="4183060" cy="1038938"/>
            <a:chOff x="0" y="0"/>
            <a:chExt cx="4183059" cy="1038937"/>
          </a:xfrm>
        </p:grpSpPr>
        <p:sp>
          <p:nvSpPr>
            <p:cNvPr id="524" name="Shape 519"/>
            <p:cNvSpPr/>
            <p:nvPr/>
          </p:nvSpPr>
          <p:spPr>
            <a:xfrm>
              <a:off x="0" y="1038937"/>
              <a:ext cx="418306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5" name="Shape 520"/>
            <p:cNvSpPr txBox="1"/>
            <p:nvPr/>
          </p:nvSpPr>
          <p:spPr>
            <a:xfrm>
              <a:off x="293407" y="0"/>
              <a:ext cx="616215" cy="256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2749" tIns="32749" rIns="32749" bIns="32749" numCol="1" anchor="ctr">
              <a:spAutoFit/>
            </a:bodyPr>
            <a:lstStyle>
              <a:lvl1pPr>
                <a:defRPr sz="1300">
                  <a:solidFill>
                    <a:srgbClr val="00A2FF"/>
                  </a:solidFill>
                  <a:latin typeface="Courier New"/>
                  <a:ea typeface="Courier New"/>
                  <a:cs typeface="Courier New"/>
                  <a:sym typeface="Courier New"/>
                </a:defRPr>
              </a:lvl1pPr>
            </a:lstStyle>
            <a:p>
              <a:r>
                <a:t>EASY:</a:t>
              </a:r>
            </a:p>
          </p:txBody>
        </p:sp>
      </p:grpSp>
      <p:grpSp>
        <p:nvGrpSpPr>
          <p:cNvPr id="529" name="Shape 521"/>
          <p:cNvGrpSpPr/>
          <p:nvPr/>
        </p:nvGrpSpPr>
        <p:grpSpPr>
          <a:xfrm>
            <a:off x="1116210" y="3274310"/>
            <a:ext cx="5741930" cy="463040"/>
            <a:chOff x="0" y="0"/>
            <a:chExt cx="5741928" cy="463038"/>
          </a:xfrm>
        </p:grpSpPr>
        <p:sp>
          <p:nvSpPr>
            <p:cNvPr id="527" name="Shape 522"/>
            <p:cNvSpPr/>
            <p:nvPr/>
          </p:nvSpPr>
          <p:spPr>
            <a:xfrm>
              <a:off x="0" y="463038"/>
              <a:ext cx="574193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8" name="Shape 523"/>
            <p:cNvSpPr txBox="1"/>
            <p:nvPr/>
          </p:nvSpPr>
          <p:spPr>
            <a:xfrm>
              <a:off x="293407" y="0"/>
              <a:ext cx="1366404" cy="256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Fairly EASY:</a:t>
              </a:r>
            </a:p>
          </p:txBody>
        </p:sp>
      </p:grpSp>
      <p:sp>
        <p:nvSpPr>
          <p:cNvPr id="530" name="Shape 524"/>
          <p:cNvSpPr/>
          <p:nvPr/>
        </p:nvSpPr>
        <p:spPr>
          <a:xfrm>
            <a:off x="-1" y="5747673"/>
            <a:ext cx="8441401" cy="1"/>
          </a:xfrm>
          <a:prstGeom prst="line">
            <a:avLst/>
          </a:prstGeom>
          <a:ln w="25400" cap="rnd">
            <a:solidFill>
              <a:srgbClr val="00A2FF"/>
            </a:solidFill>
          </a:ln>
        </p:spPr>
        <p:txBody>
          <a:bodyPr lIns="45719" rIns="45719"/>
          <a:lstStyle/>
          <a:p>
            <a:endParaRPr/>
          </a:p>
        </p:txBody>
      </p:sp>
      <p:sp>
        <p:nvSpPr>
          <p:cNvPr id="531" name="Shape 525"/>
          <p:cNvSpPr txBox="1"/>
          <p:nvPr/>
        </p:nvSpPr>
        <p:spPr>
          <a:xfrm>
            <a:off x="4632776" y="3849116"/>
            <a:ext cx="2331001" cy="4465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Business applications</a:t>
            </a:r>
            <a:br/>
            <a:r>
              <a:t>providing data</a:t>
            </a:r>
          </a:p>
        </p:txBody>
      </p:sp>
      <p:sp>
        <p:nvSpPr>
          <p:cNvPr id="532" name="Shape 526"/>
          <p:cNvSpPr txBox="1"/>
          <p:nvPr/>
        </p:nvSpPr>
        <p:spPr>
          <a:xfrm>
            <a:off x="5329399" y="2508914"/>
            <a:ext cx="937801" cy="4465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Data</a:t>
            </a:r>
            <a:br/>
            <a:r>
              <a:t>platform</a:t>
            </a:r>
          </a:p>
        </p:txBody>
      </p:sp>
      <p:sp>
        <p:nvSpPr>
          <p:cNvPr id="533" name="Shape 527"/>
          <p:cNvSpPr txBox="1"/>
          <p:nvPr/>
        </p:nvSpPr>
        <p:spPr>
          <a:xfrm>
            <a:off x="4736017" y="4519217"/>
            <a:ext cx="2116801" cy="4465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Changing workflows/</a:t>
            </a:r>
            <a:br/>
            <a:r>
              <a:t>job descriptions</a:t>
            </a:r>
          </a:p>
        </p:txBody>
      </p:sp>
      <p:sp>
        <p:nvSpPr>
          <p:cNvPr id="534" name="Shape 528"/>
          <p:cNvSpPr txBox="1"/>
          <p:nvPr/>
        </p:nvSpPr>
        <p:spPr>
          <a:xfrm>
            <a:off x="4789604" y="5418605"/>
            <a:ext cx="2009400" cy="2560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lgn="ctr">
              <a:defRPr sz="1300">
                <a:latin typeface="Courier New"/>
                <a:ea typeface="Courier New"/>
                <a:cs typeface="Courier New"/>
                <a:sym typeface="Courier New"/>
              </a:defRPr>
            </a:lvl1pPr>
          </a:lstStyle>
          <a:p>
            <a:r>
              <a:t>Union negotiations</a:t>
            </a:r>
          </a:p>
        </p:txBody>
      </p:sp>
      <p:sp>
        <p:nvSpPr>
          <p:cNvPr id="535" name="Shape 529"/>
          <p:cNvSpPr txBox="1"/>
          <p:nvPr/>
        </p:nvSpPr>
        <p:spPr>
          <a:xfrm>
            <a:off x="4954292" y="3179015"/>
            <a:ext cx="1688100" cy="4465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Data authoring</a:t>
            </a:r>
          </a:p>
          <a:p>
            <a:pPr algn="ctr">
              <a:defRPr sz="1300">
                <a:latin typeface="Courier New"/>
                <a:ea typeface="Courier New"/>
                <a:cs typeface="Courier New"/>
                <a:sym typeface="Courier New"/>
              </a:defRPr>
            </a:pPr>
            <a:r>
              <a:t> tools</a:t>
            </a:r>
          </a:p>
        </p:txBody>
      </p:sp>
      <p:grpSp>
        <p:nvGrpSpPr>
          <p:cNvPr id="538" name="Shape 530"/>
          <p:cNvGrpSpPr/>
          <p:nvPr/>
        </p:nvGrpSpPr>
        <p:grpSpPr>
          <a:xfrm>
            <a:off x="3522703" y="1721837"/>
            <a:ext cx="4550993" cy="3940608"/>
            <a:chOff x="0" y="0"/>
            <a:chExt cx="4550992" cy="3940607"/>
          </a:xfrm>
        </p:grpSpPr>
        <p:sp>
          <p:nvSpPr>
            <p:cNvPr id="536" name="Shape 531"/>
            <p:cNvSpPr/>
            <p:nvPr/>
          </p:nvSpPr>
          <p:spPr>
            <a:xfrm flipH="1">
              <a:off x="0" y="-1"/>
              <a:ext cx="2275112" cy="3940608"/>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sp>
          <p:nvSpPr>
            <p:cNvPr id="537" name="Shape 532"/>
            <p:cNvSpPr/>
            <p:nvPr/>
          </p:nvSpPr>
          <p:spPr>
            <a:xfrm>
              <a:off x="2275882" y="-1"/>
              <a:ext cx="2275111" cy="3940608"/>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grpSp>
      <p:sp>
        <p:nvSpPr>
          <p:cNvPr id="539" name="Shape 533"/>
          <p:cNvSpPr txBox="1"/>
          <p:nvPr/>
        </p:nvSpPr>
        <p:spPr>
          <a:xfrm>
            <a:off x="5307970" y="1152854"/>
            <a:ext cx="980701" cy="2814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lgn="ctr">
              <a:defRPr sz="1500">
                <a:solidFill>
                  <a:srgbClr val="00A2FF"/>
                </a:solidFill>
                <a:latin typeface="Courier New"/>
                <a:ea typeface="Courier New"/>
                <a:cs typeface="Courier New"/>
                <a:sym typeface="Courier New"/>
              </a:defRPr>
            </a:lvl1pPr>
          </a:lstStyle>
          <a:p>
            <a:r>
              <a:t>Website</a:t>
            </a:r>
          </a:p>
        </p:txBody>
      </p:sp>
      <p:sp>
        <p:nvSpPr>
          <p:cNvPr id="540" name="Shape 534"/>
          <p:cNvSpPr txBox="1"/>
          <p:nvPr/>
        </p:nvSpPr>
        <p:spPr>
          <a:xfrm>
            <a:off x="4843193" y="5974711"/>
            <a:ext cx="1902301" cy="2560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lgn="ctr">
              <a:defRPr sz="1300">
                <a:solidFill>
                  <a:srgbClr val="00A2FF"/>
                </a:solidFill>
                <a:latin typeface="Courier New"/>
                <a:ea typeface="Courier New"/>
                <a:cs typeface="Courier New"/>
                <a:sym typeface="Courier New"/>
              </a:defRPr>
            </a:lvl1pPr>
          </a:lstStyle>
          <a:p>
            <a:r>
              <a:t>THE EVENT HORIZON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523"/>
                                        </p:tgtEl>
                                        <p:attrNameLst>
                                          <p:attrName>style.visibility</p:attrName>
                                        </p:attrNameLst>
                                      </p:cBhvr>
                                      <p:to>
                                        <p:strVal val="visible"/>
                                      </p:to>
                                    </p:set>
                                    <p:anim calcmode="lin" valueType="num">
                                      <p:cBhvr>
                                        <p:cTn id="7" dur="750" fill="hold"/>
                                        <p:tgtEl>
                                          <p:spTgt spid="523"/>
                                        </p:tgtEl>
                                        <p:attrNameLst>
                                          <p:attrName>ppt_x</p:attrName>
                                        </p:attrNameLst>
                                      </p:cBhvr>
                                      <p:tavLst>
                                        <p:tav tm="0">
                                          <p:val>
                                            <p:strVal val="0-#ppt_w/2"/>
                                          </p:val>
                                        </p:tav>
                                        <p:tav tm="100000">
                                          <p:val>
                                            <p:strVal val="#ppt_x"/>
                                          </p:val>
                                        </p:tav>
                                      </p:tavLst>
                                    </p:anim>
                                    <p:anim calcmode="lin" valueType="num">
                                      <p:cBhvr>
                                        <p:cTn id="8" dur="750" fill="hold"/>
                                        <p:tgtEl>
                                          <p:spTgt spid="52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9" presetClass="entr" fill="hold" grpId="2" nodeType="afterEffect">
                                  <p:stCondLst>
                                    <p:cond delay="500"/>
                                  </p:stCondLst>
                                  <p:iterate>
                                    <p:tmAbs val="0"/>
                                  </p:iterate>
                                  <p:childTnLst>
                                    <p:set>
                                      <p:cBhvr>
                                        <p:cTn id="11" fill="hold"/>
                                        <p:tgtEl>
                                          <p:spTgt spid="532"/>
                                        </p:tgtEl>
                                        <p:attrNameLst>
                                          <p:attrName>style.visibility</p:attrName>
                                        </p:attrNameLst>
                                      </p:cBhvr>
                                      <p:to>
                                        <p:strVal val="visible"/>
                                      </p:to>
                                    </p:set>
                                    <p:animEffect transition="in" filter="dissolve">
                                      <p:cBhvr>
                                        <p:cTn id="12" dur="500"/>
                                        <p:tgtEl>
                                          <p:spTgt spid="53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3" nodeType="clickEffect">
                                  <p:stCondLst>
                                    <p:cond delay="0"/>
                                  </p:stCondLst>
                                  <p:iterate>
                                    <p:tmAbs val="0"/>
                                  </p:iterate>
                                  <p:childTnLst>
                                    <p:set>
                                      <p:cBhvr>
                                        <p:cTn id="16" fill="hold"/>
                                        <p:tgtEl>
                                          <p:spTgt spid="529"/>
                                        </p:tgtEl>
                                        <p:attrNameLst>
                                          <p:attrName>style.visibility</p:attrName>
                                        </p:attrNameLst>
                                      </p:cBhvr>
                                      <p:to>
                                        <p:strVal val="visible"/>
                                      </p:to>
                                    </p:set>
                                    <p:anim calcmode="lin" valueType="num">
                                      <p:cBhvr>
                                        <p:cTn id="17" dur="750" fill="hold"/>
                                        <p:tgtEl>
                                          <p:spTgt spid="529"/>
                                        </p:tgtEl>
                                        <p:attrNameLst>
                                          <p:attrName>ppt_x</p:attrName>
                                        </p:attrNameLst>
                                      </p:cBhvr>
                                      <p:tavLst>
                                        <p:tav tm="0">
                                          <p:val>
                                            <p:strVal val="0-#ppt_w/2"/>
                                          </p:val>
                                        </p:tav>
                                        <p:tav tm="100000">
                                          <p:val>
                                            <p:strVal val="#ppt_x"/>
                                          </p:val>
                                        </p:tav>
                                      </p:tavLst>
                                    </p:anim>
                                    <p:anim calcmode="lin" valueType="num">
                                      <p:cBhvr>
                                        <p:cTn id="18" dur="750" fill="hold"/>
                                        <p:tgtEl>
                                          <p:spTgt spid="529"/>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9" presetClass="entr" fill="hold" grpId="4" nodeType="afterEffect">
                                  <p:stCondLst>
                                    <p:cond delay="500"/>
                                  </p:stCondLst>
                                  <p:iterate>
                                    <p:tmAbs val="0"/>
                                  </p:iterate>
                                  <p:childTnLst>
                                    <p:set>
                                      <p:cBhvr>
                                        <p:cTn id="21" fill="hold"/>
                                        <p:tgtEl>
                                          <p:spTgt spid="535"/>
                                        </p:tgtEl>
                                        <p:attrNameLst>
                                          <p:attrName>style.visibility</p:attrName>
                                        </p:attrNameLst>
                                      </p:cBhvr>
                                      <p:to>
                                        <p:strVal val="visible"/>
                                      </p:to>
                                    </p:set>
                                    <p:animEffect transition="in" filter="dissolve">
                                      <p:cBhvr>
                                        <p:cTn id="22" dur="500"/>
                                        <p:tgtEl>
                                          <p:spTgt spid="53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5" nodeType="clickEffect">
                                  <p:stCondLst>
                                    <p:cond delay="0"/>
                                  </p:stCondLst>
                                  <p:iterate>
                                    <p:tmAbs val="0"/>
                                  </p:iterate>
                                  <p:childTnLst>
                                    <p:set>
                                      <p:cBhvr>
                                        <p:cTn id="26" fill="hold"/>
                                        <p:tgtEl>
                                          <p:spTgt spid="520"/>
                                        </p:tgtEl>
                                        <p:attrNameLst>
                                          <p:attrName>style.visibility</p:attrName>
                                        </p:attrNameLst>
                                      </p:cBhvr>
                                      <p:to>
                                        <p:strVal val="visible"/>
                                      </p:to>
                                    </p:set>
                                    <p:anim calcmode="lin" valueType="num">
                                      <p:cBhvr>
                                        <p:cTn id="27" dur="750" fill="hold"/>
                                        <p:tgtEl>
                                          <p:spTgt spid="520"/>
                                        </p:tgtEl>
                                        <p:attrNameLst>
                                          <p:attrName>ppt_x</p:attrName>
                                        </p:attrNameLst>
                                      </p:cBhvr>
                                      <p:tavLst>
                                        <p:tav tm="0">
                                          <p:val>
                                            <p:strVal val="0-#ppt_w/2"/>
                                          </p:val>
                                        </p:tav>
                                        <p:tav tm="100000">
                                          <p:val>
                                            <p:strVal val="#ppt_x"/>
                                          </p:val>
                                        </p:tav>
                                      </p:tavLst>
                                    </p:anim>
                                    <p:anim calcmode="lin" valueType="num">
                                      <p:cBhvr>
                                        <p:cTn id="28" dur="750" fill="hold"/>
                                        <p:tgtEl>
                                          <p:spTgt spid="520"/>
                                        </p:tgtEl>
                                        <p:attrNameLst>
                                          <p:attrName>ppt_y</p:attrName>
                                        </p:attrNameLst>
                                      </p:cBhvr>
                                      <p:tavLst>
                                        <p:tav tm="0">
                                          <p:val>
                                            <p:strVal val="#ppt_y"/>
                                          </p:val>
                                        </p:tav>
                                        <p:tav tm="100000">
                                          <p:val>
                                            <p:strVal val="#ppt_y"/>
                                          </p:val>
                                        </p:tav>
                                      </p:tavLst>
                                    </p:anim>
                                  </p:childTnLst>
                                </p:cTn>
                              </p:par>
                            </p:childTnLst>
                          </p:cTn>
                        </p:par>
                        <p:par>
                          <p:cTn id="29" fill="hold">
                            <p:stCondLst>
                              <p:cond delay="750"/>
                            </p:stCondLst>
                            <p:childTnLst>
                              <p:par>
                                <p:cTn id="30" presetID="9" presetClass="entr" fill="hold" grpId="6" nodeType="afterEffect">
                                  <p:stCondLst>
                                    <p:cond delay="500"/>
                                  </p:stCondLst>
                                  <p:iterate>
                                    <p:tmAbs val="0"/>
                                  </p:iterate>
                                  <p:childTnLst>
                                    <p:set>
                                      <p:cBhvr>
                                        <p:cTn id="31" fill="hold"/>
                                        <p:tgtEl>
                                          <p:spTgt spid="531"/>
                                        </p:tgtEl>
                                        <p:attrNameLst>
                                          <p:attrName>style.visibility</p:attrName>
                                        </p:attrNameLst>
                                      </p:cBhvr>
                                      <p:to>
                                        <p:strVal val="visible"/>
                                      </p:to>
                                    </p:set>
                                    <p:animEffect transition="in" filter="dissolve">
                                      <p:cBhvr>
                                        <p:cTn id="32" dur="500"/>
                                        <p:tgtEl>
                                          <p:spTgt spid="53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7" nodeType="clickEffect">
                                  <p:stCondLst>
                                    <p:cond delay="0"/>
                                  </p:stCondLst>
                                  <p:iterate>
                                    <p:tmAbs val="0"/>
                                  </p:iterate>
                                  <p:childTnLst>
                                    <p:set>
                                      <p:cBhvr>
                                        <p:cTn id="36" fill="hold"/>
                                        <p:tgtEl>
                                          <p:spTgt spid="517"/>
                                        </p:tgtEl>
                                        <p:attrNameLst>
                                          <p:attrName>style.visibility</p:attrName>
                                        </p:attrNameLst>
                                      </p:cBhvr>
                                      <p:to>
                                        <p:strVal val="visible"/>
                                      </p:to>
                                    </p:set>
                                    <p:anim calcmode="lin" valueType="num">
                                      <p:cBhvr>
                                        <p:cTn id="37" dur="750" fill="hold"/>
                                        <p:tgtEl>
                                          <p:spTgt spid="517"/>
                                        </p:tgtEl>
                                        <p:attrNameLst>
                                          <p:attrName>ppt_x</p:attrName>
                                        </p:attrNameLst>
                                      </p:cBhvr>
                                      <p:tavLst>
                                        <p:tav tm="0">
                                          <p:val>
                                            <p:strVal val="0-#ppt_w/2"/>
                                          </p:val>
                                        </p:tav>
                                        <p:tav tm="100000">
                                          <p:val>
                                            <p:strVal val="#ppt_x"/>
                                          </p:val>
                                        </p:tav>
                                      </p:tavLst>
                                    </p:anim>
                                    <p:anim calcmode="lin" valueType="num">
                                      <p:cBhvr>
                                        <p:cTn id="38" dur="750" fill="hold"/>
                                        <p:tgtEl>
                                          <p:spTgt spid="517"/>
                                        </p:tgtEl>
                                        <p:attrNameLst>
                                          <p:attrName>ppt_y</p:attrName>
                                        </p:attrNameLst>
                                      </p:cBhvr>
                                      <p:tavLst>
                                        <p:tav tm="0">
                                          <p:val>
                                            <p:strVal val="#ppt_y"/>
                                          </p:val>
                                        </p:tav>
                                        <p:tav tm="100000">
                                          <p:val>
                                            <p:strVal val="#ppt_y"/>
                                          </p:val>
                                        </p:tav>
                                      </p:tavLst>
                                    </p:anim>
                                  </p:childTnLst>
                                </p:cTn>
                              </p:par>
                            </p:childTnLst>
                          </p:cTn>
                        </p:par>
                        <p:par>
                          <p:cTn id="39" fill="hold">
                            <p:stCondLst>
                              <p:cond delay="750"/>
                            </p:stCondLst>
                            <p:childTnLst>
                              <p:par>
                                <p:cTn id="40" presetID="9" presetClass="entr" fill="hold" grpId="8" nodeType="afterEffect">
                                  <p:stCondLst>
                                    <p:cond delay="500"/>
                                  </p:stCondLst>
                                  <p:iterate>
                                    <p:tmAbs val="0"/>
                                  </p:iterate>
                                  <p:childTnLst>
                                    <p:set>
                                      <p:cBhvr>
                                        <p:cTn id="41" fill="hold"/>
                                        <p:tgtEl>
                                          <p:spTgt spid="533"/>
                                        </p:tgtEl>
                                        <p:attrNameLst>
                                          <p:attrName>style.visibility</p:attrName>
                                        </p:attrNameLst>
                                      </p:cBhvr>
                                      <p:to>
                                        <p:strVal val="visible"/>
                                      </p:to>
                                    </p:set>
                                    <p:animEffect transition="in" filter="dissolve">
                                      <p:cBhvr>
                                        <p:cTn id="42" dur="500"/>
                                        <p:tgtEl>
                                          <p:spTgt spid="53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9" nodeType="clickEffect">
                                  <p:stCondLst>
                                    <p:cond delay="0"/>
                                  </p:stCondLst>
                                  <p:iterate>
                                    <p:tmAbs val="0"/>
                                  </p:iterate>
                                  <p:childTnLst>
                                    <p:set>
                                      <p:cBhvr>
                                        <p:cTn id="46" fill="hold"/>
                                        <p:tgtEl>
                                          <p:spTgt spid="514"/>
                                        </p:tgtEl>
                                        <p:attrNameLst>
                                          <p:attrName>style.visibility</p:attrName>
                                        </p:attrNameLst>
                                      </p:cBhvr>
                                      <p:to>
                                        <p:strVal val="visible"/>
                                      </p:to>
                                    </p:set>
                                    <p:anim calcmode="lin" valueType="num">
                                      <p:cBhvr>
                                        <p:cTn id="47" dur="750" fill="hold"/>
                                        <p:tgtEl>
                                          <p:spTgt spid="514"/>
                                        </p:tgtEl>
                                        <p:attrNameLst>
                                          <p:attrName>ppt_x</p:attrName>
                                        </p:attrNameLst>
                                      </p:cBhvr>
                                      <p:tavLst>
                                        <p:tav tm="0">
                                          <p:val>
                                            <p:strVal val="0-#ppt_w/2"/>
                                          </p:val>
                                        </p:tav>
                                        <p:tav tm="100000">
                                          <p:val>
                                            <p:strVal val="#ppt_x"/>
                                          </p:val>
                                        </p:tav>
                                      </p:tavLst>
                                    </p:anim>
                                    <p:anim calcmode="lin" valueType="num">
                                      <p:cBhvr>
                                        <p:cTn id="48" dur="750" fill="hold"/>
                                        <p:tgtEl>
                                          <p:spTgt spid="514"/>
                                        </p:tgtEl>
                                        <p:attrNameLst>
                                          <p:attrName>ppt_y</p:attrName>
                                        </p:attrNameLst>
                                      </p:cBhvr>
                                      <p:tavLst>
                                        <p:tav tm="0">
                                          <p:val>
                                            <p:strVal val="#ppt_y"/>
                                          </p:val>
                                        </p:tav>
                                        <p:tav tm="100000">
                                          <p:val>
                                            <p:strVal val="#ppt_y"/>
                                          </p:val>
                                        </p:tav>
                                      </p:tavLst>
                                    </p:anim>
                                  </p:childTnLst>
                                </p:cTn>
                              </p:par>
                            </p:childTnLst>
                          </p:cTn>
                        </p:par>
                        <p:par>
                          <p:cTn id="49" fill="hold">
                            <p:stCondLst>
                              <p:cond delay="750"/>
                            </p:stCondLst>
                            <p:childTnLst>
                              <p:par>
                                <p:cTn id="50" presetID="9" presetClass="entr" fill="hold" grpId="10" nodeType="afterEffect">
                                  <p:stCondLst>
                                    <p:cond delay="500"/>
                                  </p:stCondLst>
                                  <p:iterate>
                                    <p:tmAbs val="0"/>
                                  </p:iterate>
                                  <p:childTnLst>
                                    <p:set>
                                      <p:cBhvr>
                                        <p:cTn id="51" fill="hold"/>
                                        <p:tgtEl>
                                          <p:spTgt spid="534"/>
                                        </p:tgtEl>
                                        <p:attrNameLst>
                                          <p:attrName>style.visibility</p:attrName>
                                        </p:attrNameLst>
                                      </p:cBhvr>
                                      <p:to>
                                        <p:strVal val="visible"/>
                                      </p:to>
                                    </p:set>
                                    <p:animEffect transition="in" filter="dissolve">
                                      <p:cBhvr>
                                        <p:cTn id="52" dur="500"/>
                                        <p:tgtEl>
                                          <p:spTgt spid="53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fill="hold" grpId="11" nodeType="clickEffect">
                                  <p:stCondLst>
                                    <p:cond delay="0"/>
                                  </p:stCondLst>
                                  <p:iterate>
                                    <p:tmAbs val="0"/>
                                  </p:iterate>
                                  <p:childTnLst>
                                    <p:set>
                                      <p:cBhvr>
                                        <p:cTn id="56" fill="hold"/>
                                        <p:tgtEl>
                                          <p:spTgt spid="530"/>
                                        </p:tgtEl>
                                        <p:attrNameLst>
                                          <p:attrName>style.visibility</p:attrName>
                                        </p:attrNameLst>
                                      </p:cBhvr>
                                      <p:to>
                                        <p:strVal val="visible"/>
                                      </p:to>
                                    </p:set>
                                    <p:animEffect transition="in" filter="dissolve">
                                      <p:cBhvr>
                                        <p:cTn id="57" dur="500"/>
                                        <p:tgtEl>
                                          <p:spTgt spid="530"/>
                                        </p:tgtEl>
                                      </p:cBhvr>
                                    </p:animEffect>
                                  </p:childTnLst>
                                </p:cTn>
                              </p:par>
                            </p:childTnLst>
                          </p:cTn>
                        </p:par>
                        <p:par>
                          <p:cTn id="58" fill="hold">
                            <p:stCondLst>
                              <p:cond delay="500"/>
                            </p:stCondLst>
                            <p:childTnLst>
                              <p:par>
                                <p:cTn id="59" presetID="1" presetClass="entr" presetSubtype="0" fill="hold" grpId="12" nodeType="afterEffect">
                                  <p:stCondLst>
                                    <p:cond delay="0"/>
                                  </p:stCondLst>
                                  <p:iterate>
                                    <p:tmAbs val="0"/>
                                  </p:iterate>
                                  <p:childTnLst>
                                    <p:set>
                                      <p:cBhvr>
                                        <p:cTn id="60" fill="hold"/>
                                        <p:tgtEl>
                                          <p:spTgt spid="513"/>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13" nodeType="afterEffect">
                                  <p:stCondLst>
                                    <p:cond delay="500"/>
                                  </p:stCondLst>
                                  <p:iterate>
                                    <p:tmAbs val="0"/>
                                  </p:iterate>
                                  <p:childTnLst>
                                    <p:set>
                                      <p:cBhvr>
                                        <p:cTn id="63" fill="hold"/>
                                        <p:tgtEl>
                                          <p:spTgt spid="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12" animBg="1" advAuto="0"/>
      <p:bldP spid="514" grpId="9" animBg="1" advAuto="0"/>
      <p:bldP spid="517" grpId="7" animBg="1" advAuto="0"/>
      <p:bldP spid="520" grpId="5" animBg="1" advAuto="0"/>
      <p:bldP spid="523" grpId="1" animBg="1" advAuto="0"/>
      <p:bldP spid="529" grpId="3" animBg="1" advAuto="0"/>
      <p:bldP spid="530" grpId="11" animBg="1" advAuto="0"/>
      <p:bldP spid="531" grpId="6" animBg="1" advAuto="0"/>
      <p:bldP spid="532" grpId="2" animBg="1" advAuto="0"/>
      <p:bldP spid="533" grpId="8" animBg="1" advAuto="0"/>
      <p:bldP spid="534" grpId="10" animBg="1" advAuto="0"/>
      <p:bldP spid="535" grpId="4" animBg="1" advAuto="0"/>
      <p:bldP spid="540" grpId="1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Your Finance Department controls your information management</a:t>
            </a:r>
            <a:endParaRPr dirty="0"/>
          </a:p>
        </p:txBody>
      </p:sp>
    </p:spTree>
    <p:extLst>
      <p:ext uri="{BB962C8B-B14F-4D97-AF65-F5344CB8AC3E}">
        <p14:creationId xmlns:p14="http://schemas.microsoft.com/office/powerpoint/2010/main" val="133101436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A2E0"/>
        </a:solidFill>
        <a:effectLst/>
      </p:bgPr>
    </p:bg>
    <p:spTree>
      <p:nvGrpSpPr>
        <p:cNvPr id="1" name=""/>
        <p:cNvGrpSpPr/>
        <p:nvPr/>
      </p:nvGrpSpPr>
      <p:grpSpPr>
        <a:xfrm>
          <a:off x="0" y="0"/>
          <a:ext cx="0" cy="0"/>
          <a:chOff x="0" y="0"/>
          <a:chExt cx="0" cy="0"/>
        </a:xfrm>
      </p:grpSpPr>
      <p:sp>
        <p:nvSpPr>
          <p:cNvPr id="329" name="Shape 216"/>
          <p:cNvSpPr txBox="1"/>
          <p:nvPr/>
        </p:nvSpPr>
        <p:spPr>
          <a:xfrm>
            <a:off x="2103117" y="4887404"/>
            <a:ext cx="1795199" cy="2560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lgn="ctr">
              <a:defRPr sz="1300">
                <a:solidFill>
                  <a:srgbClr val="005180"/>
                </a:solidFill>
                <a:latin typeface="Courier New"/>
                <a:ea typeface="Courier New"/>
                <a:cs typeface="Courier New"/>
                <a:sym typeface="Courier New"/>
              </a:defRPr>
            </a:lvl1pPr>
          </a:lstStyle>
          <a:p>
            <a:r>
              <a:rPr dirty="0"/>
              <a:t>Anya Somerville </a:t>
            </a:r>
          </a:p>
        </p:txBody>
      </p:sp>
      <p:sp>
        <p:nvSpPr>
          <p:cNvPr id="330" name="Shape 217"/>
          <p:cNvSpPr txBox="1"/>
          <p:nvPr/>
        </p:nvSpPr>
        <p:spPr>
          <a:xfrm>
            <a:off x="1908415" y="5274559"/>
            <a:ext cx="2184601" cy="254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900">
                <a:solidFill>
                  <a:srgbClr val="FFFFFF"/>
                </a:solidFill>
                <a:latin typeface="Courier New"/>
                <a:ea typeface="Courier New"/>
                <a:cs typeface="Courier New"/>
                <a:sym typeface="Courier New"/>
              </a:defRPr>
            </a:lvl1pPr>
          </a:lstStyle>
          <a:p>
            <a:r>
              <a:rPr dirty="0"/>
              <a:t>Head of Indexing and Data Management, UK Parliament</a:t>
            </a:r>
          </a:p>
        </p:txBody>
      </p:sp>
      <p:sp>
        <p:nvSpPr>
          <p:cNvPr id="331" name="Shape 218"/>
          <p:cNvSpPr txBox="1"/>
          <p:nvPr/>
        </p:nvSpPr>
        <p:spPr>
          <a:xfrm>
            <a:off x="5229717" y="4904846"/>
            <a:ext cx="1902300" cy="2560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lgn="ctr">
              <a:defRPr sz="1300">
                <a:solidFill>
                  <a:srgbClr val="005180"/>
                </a:solidFill>
                <a:latin typeface="Courier New"/>
                <a:ea typeface="Courier New"/>
                <a:cs typeface="Courier New"/>
                <a:sym typeface="Courier New"/>
              </a:defRPr>
            </a:lvl1pPr>
          </a:lstStyle>
          <a:p>
            <a:r>
              <a:t>Michael Smethurst</a:t>
            </a:r>
          </a:p>
        </p:txBody>
      </p:sp>
      <p:sp>
        <p:nvSpPr>
          <p:cNvPr id="332" name="Shape 219"/>
          <p:cNvSpPr txBox="1"/>
          <p:nvPr/>
        </p:nvSpPr>
        <p:spPr>
          <a:xfrm>
            <a:off x="5613716" y="5286475"/>
            <a:ext cx="1134301" cy="254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gn="ctr">
              <a:defRPr sz="900">
                <a:solidFill>
                  <a:srgbClr val="FFFFFF"/>
                </a:solidFill>
                <a:latin typeface="Courier New"/>
                <a:ea typeface="Courier New"/>
                <a:cs typeface="Courier New"/>
                <a:sym typeface="Courier New"/>
              </a:defRPr>
            </a:pPr>
            <a:r>
              <a:rPr dirty="0"/>
              <a:t>Data Architect</a:t>
            </a:r>
          </a:p>
          <a:p>
            <a:pPr algn="ctr">
              <a:defRPr sz="900">
                <a:solidFill>
                  <a:srgbClr val="FFFFFF"/>
                </a:solidFill>
                <a:latin typeface="Courier New"/>
                <a:ea typeface="Courier New"/>
                <a:cs typeface="Courier New"/>
                <a:sym typeface="Courier New"/>
              </a:defRPr>
            </a:pPr>
            <a:r>
              <a:rPr dirty="0"/>
              <a:t>UK Parliament</a:t>
            </a:r>
          </a:p>
        </p:txBody>
      </p:sp>
      <p:sp>
        <p:nvSpPr>
          <p:cNvPr id="334" name="Shape 221"/>
          <p:cNvSpPr txBox="1"/>
          <p:nvPr/>
        </p:nvSpPr>
        <p:spPr>
          <a:xfrm>
            <a:off x="6326421" y="5932866"/>
            <a:ext cx="1659302" cy="1384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gn="ctr">
              <a:defRPr sz="900">
                <a:solidFill>
                  <a:srgbClr val="FFFFFF"/>
                </a:solidFill>
                <a:latin typeface="Courier New"/>
                <a:ea typeface="Courier New"/>
                <a:cs typeface="Courier New"/>
                <a:sym typeface="Courier New"/>
              </a:defRPr>
            </a:pPr>
            <a:endParaRPr dirty="0"/>
          </a:p>
        </p:txBody>
      </p:sp>
      <p:sp>
        <p:nvSpPr>
          <p:cNvPr id="335" name="Shape 222"/>
          <p:cNvSpPr txBox="1"/>
          <p:nvPr/>
        </p:nvSpPr>
        <p:spPr>
          <a:xfrm>
            <a:off x="3174276" y="694830"/>
            <a:ext cx="2795399" cy="381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Introductions</a:t>
            </a:r>
          </a:p>
        </p:txBody>
      </p:sp>
      <p:pic>
        <p:nvPicPr>
          <p:cNvPr id="3" name="Picture 2" descr="A person standing in front of a white wall&#10;&#10;Description automatically generated with medium confidence">
            <a:extLst>
              <a:ext uri="{FF2B5EF4-FFF2-40B4-BE49-F238E27FC236}">
                <a16:creationId xmlns:a16="http://schemas.microsoft.com/office/drawing/2014/main" id="{B958A02D-7AF4-4B64-82A5-5793A49C1F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903" t="-3714" r="21822" b="37860"/>
          <a:stretch/>
        </p:blipFill>
        <p:spPr>
          <a:xfrm>
            <a:off x="1672664" y="1830406"/>
            <a:ext cx="2656107" cy="2558424"/>
          </a:xfrm>
          <a:prstGeom prst="rect">
            <a:avLst/>
          </a:prstGeom>
        </p:spPr>
      </p:pic>
      <p:pic>
        <p:nvPicPr>
          <p:cNvPr id="5" name="Picture 4" descr="A person wearing a blue shirt&#10;&#10;Description automatically generated with medium confidence">
            <a:extLst>
              <a:ext uri="{FF2B5EF4-FFF2-40B4-BE49-F238E27FC236}">
                <a16:creationId xmlns:a16="http://schemas.microsoft.com/office/drawing/2014/main" id="{EB30DB90-06E5-40C4-939F-81C39D41045F}"/>
              </a:ext>
            </a:extLst>
          </p:cNvPr>
          <p:cNvPicPr preferRelativeResize="0">
            <a:picLocks noChangeAspect="1"/>
          </p:cNvPicPr>
          <p:nvPr/>
        </p:nvPicPr>
        <p:blipFill rotWithShape="1">
          <a:blip r:embed="rId4" cstate="print">
            <a:extLst>
              <a:ext uri="{28A0092B-C50C-407E-A947-70E740481C1C}">
                <a14:useLocalDpi xmlns:a14="http://schemas.microsoft.com/office/drawing/2010/main" val="0"/>
              </a:ext>
            </a:extLst>
          </a:blip>
          <a:srcRect t="5792" r="8250" b="3448"/>
          <a:stretch/>
        </p:blipFill>
        <p:spPr>
          <a:xfrm>
            <a:off x="4898482" y="1953154"/>
            <a:ext cx="2564771" cy="2406061"/>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88" y="468352"/>
            <a:ext cx="8811970" cy="5957956"/>
          </a:xfrm>
          <a:prstGeom prst="rect">
            <a:avLst/>
          </a:prstGeom>
        </p:spPr>
      </p:pic>
    </p:spTree>
    <p:extLst>
      <p:ext uri="{BB962C8B-B14F-4D97-AF65-F5344CB8AC3E}">
        <p14:creationId xmlns:p14="http://schemas.microsoft.com/office/powerpoint/2010/main" val="16195524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294"/>
          <p:cNvSpPr txBox="1">
            <a:spLocks noGrp="1"/>
          </p:cNvSpPr>
          <p:nvPr>
            <p:ph type="title"/>
          </p:nvPr>
        </p:nvSpPr>
        <p:spPr>
          <a:xfrm>
            <a:off x="579696" y="2865177"/>
            <a:ext cx="7984502" cy="1127702"/>
          </a:xfrm>
          <a:prstGeom prst="rect">
            <a:avLst/>
          </a:prstGeom>
        </p:spPr>
        <p:txBody>
          <a:bodyPr lIns="0" tIns="0" rIns="0" bIns="0">
            <a:noAutofit/>
          </a:bodyPr>
          <a:lstStyle>
            <a:lvl1pPr>
              <a:defRPr sz="3300"/>
            </a:lvl1pPr>
          </a:lstStyle>
          <a:p>
            <a:r>
              <a:rPr sz="4800" dirty="0"/>
              <a:t>Don’t put your organisational structure on the web</a:t>
            </a:r>
            <a:br>
              <a:rPr lang="en-GB" sz="4800" dirty="0"/>
            </a:br>
            <a:r>
              <a:rPr lang="en-GB" sz="3600" dirty="0"/>
              <a:t>they said</a:t>
            </a:r>
            <a:endParaRPr sz="3600"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29"/>
          <p:cNvSpPr txBox="1"/>
          <p:nvPr/>
        </p:nvSpPr>
        <p:spPr>
          <a:xfrm>
            <a:off x="923627" y="694830"/>
            <a:ext cx="7296602" cy="40011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rPr lang="en-GB" dirty="0"/>
              <a:t>Fragmented data</a:t>
            </a:r>
            <a:endParaRPr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78000"/>
            <a:ext cx="9144000" cy="3279913"/>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Shape 328" descr="Shape 328"/>
          <p:cNvPicPr>
            <a:picLocks noChangeAspect="1"/>
          </p:cNvPicPr>
          <p:nvPr/>
        </p:nvPicPr>
        <p:blipFill>
          <a:blip r:embed="rId3"/>
          <a:stretch>
            <a:fillRect/>
          </a:stretch>
        </p:blipFill>
        <p:spPr>
          <a:xfrm>
            <a:off x="1132735" y="1447138"/>
            <a:ext cx="6878401" cy="4271401"/>
          </a:xfrm>
          <a:prstGeom prst="rect">
            <a:avLst/>
          </a:prstGeom>
          <a:ln w="12700">
            <a:miter lim="400000"/>
          </a:ln>
          <a:effectLst>
            <a:outerShdw blurRad="254000" dist="127000" dir="16200000" rotWithShape="0">
              <a:srgbClr val="000000">
                <a:alpha val="69803"/>
              </a:srgbClr>
            </a:outerShdw>
          </a:effectLst>
        </p:spPr>
      </p:pic>
      <p:sp>
        <p:nvSpPr>
          <p:cNvPr id="396" name="Shape 329"/>
          <p:cNvSpPr txBox="1"/>
          <p:nvPr/>
        </p:nvSpPr>
        <p:spPr>
          <a:xfrm>
            <a:off x="923627" y="694830"/>
            <a:ext cx="7296602" cy="381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Website for each office or project</a:t>
            </a:r>
          </a:p>
        </p:txBody>
      </p:sp>
      <p:sp>
        <p:nvSpPr>
          <p:cNvPr id="397" name="Shape 330"/>
          <p:cNvSpPr txBox="1"/>
          <p:nvPr/>
        </p:nvSpPr>
        <p:spPr>
          <a:xfrm>
            <a:off x="1888191" y="6025853"/>
            <a:ext cx="5367600" cy="381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Over 50 different domains</a:t>
            </a:r>
          </a:p>
        </p:txBody>
      </p:sp>
    </p:spTree>
    <p:extLst>
      <p:ext uri="{BB962C8B-B14F-4D97-AF65-F5344CB8AC3E}">
        <p14:creationId xmlns:p14="http://schemas.microsoft.com/office/powerpoint/2010/main" val="149674483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Parliament is not complicated</a:t>
            </a:r>
            <a:endParaRPr dirty="0"/>
          </a:p>
        </p:txBody>
      </p:sp>
    </p:spTree>
    <p:extLst>
      <p:ext uri="{BB962C8B-B14F-4D97-AF65-F5344CB8AC3E}">
        <p14:creationId xmlns:p14="http://schemas.microsoft.com/office/powerpoint/2010/main" val="3502158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8181"/>
            <a:ext cx="9074756" cy="5043114"/>
          </a:xfrm>
          <a:prstGeom prst="rect">
            <a:avLst/>
          </a:prstGeom>
        </p:spPr>
      </p:pic>
    </p:spTree>
    <p:extLst>
      <p:ext uri="{BB962C8B-B14F-4D97-AF65-F5344CB8AC3E}">
        <p14:creationId xmlns:p14="http://schemas.microsoft.com/office/powerpoint/2010/main" val="16400074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0"/>
            <a:ext cx="12192000" cy="685800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Shape 265" descr="Shape 265"/>
          <p:cNvPicPr>
            <a:picLocks noChangeAspect="1"/>
          </p:cNvPicPr>
          <p:nvPr/>
        </p:nvPicPr>
        <p:blipFill>
          <a:blip r:embed="rId3"/>
          <a:stretch>
            <a:fillRect/>
          </a:stretch>
        </p:blipFill>
        <p:spPr>
          <a:xfrm>
            <a:off x="0" y="0"/>
            <a:ext cx="9144001" cy="6858001"/>
          </a:xfrm>
          <a:prstGeom prst="rect">
            <a:avLst/>
          </a:prstGeom>
          <a:ln w="12700">
            <a:miter lim="400000"/>
          </a:ln>
        </p:spPr>
      </p:pic>
    </p:spTree>
    <p:extLst>
      <p:ext uri="{BB962C8B-B14F-4D97-AF65-F5344CB8AC3E}">
        <p14:creationId xmlns:p14="http://schemas.microsoft.com/office/powerpoint/2010/main" val="1989236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270"/>
          <p:cNvSpPr txBox="1">
            <a:spLocks noGrp="1"/>
          </p:cNvSpPr>
          <p:nvPr>
            <p:ph type="title"/>
          </p:nvPr>
        </p:nvSpPr>
        <p:spPr>
          <a:xfrm>
            <a:off x="311698" y="1302273"/>
            <a:ext cx="8520602" cy="572701"/>
          </a:xfrm>
          <a:prstGeom prst="rect">
            <a:avLst/>
          </a:prstGeom>
        </p:spPr>
        <p:txBody>
          <a:bodyPr lIns="83800" tIns="83800" rIns="83800" bIns="83800"/>
          <a:lstStyle>
            <a:lvl1pPr>
              <a:defRPr sz="2600"/>
            </a:lvl1pPr>
          </a:lstStyle>
          <a:p>
            <a:r>
              <a:rPr lang="en-GB" dirty="0"/>
              <a:t>Erskine May</a:t>
            </a:r>
            <a:endParaRPr dirty="0"/>
          </a:p>
        </p:txBody>
      </p:sp>
      <p:sp>
        <p:nvSpPr>
          <p:cNvPr id="376" name="Shape 271"/>
          <p:cNvSpPr txBox="1">
            <a:spLocks noGrp="1"/>
          </p:cNvSpPr>
          <p:nvPr>
            <p:ph type="body" idx="1"/>
          </p:nvPr>
        </p:nvSpPr>
        <p:spPr>
          <a:xfrm>
            <a:off x="311698" y="2009724"/>
            <a:ext cx="8520602" cy="3416401"/>
          </a:xfrm>
          <a:prstGeom prst="rect">
            <a:avLst/>
          </a:prstGeom>
        </p:spPr>
        <p:txBody>
          <a:bodyPr lIns="83800" tIns="83800" rIns="83800" bIns="83800"/>
          <a:lstStyle/>
          <a:p>
            <a:pPr marL="0" indent="0">
              <a:spcBef>
                <a:spcPts val="0"/>
              </a:spcBef>
              <a:buSzTx/>
              <a:buNone/>
            </a:pPr>
            <a:endParaRPr dirty="0"/>
          </a:p>
        </p:txBody>
      </p:sp>
      <p:pic>
        <p:nvPicPr>
          <p:cNvPr id="377" name="Shape 272" descr="Shape 272"/>
          <p:cNvPicPr>
            <a:picLocks noChangeAspect="1"/>
          </p:cNvPicPr>
          <p:nvPr/>
        </p:nvPicPr>
        <p:blipFill>
          <a:blip r:embed="rId3"/>
          <a:srcRect l="1811" r="1821"/>
          <a:stretch>
            <a:fillRect/>
          </a:stretch>
        </p:blipFill>
        <p:spPr>
          <a:xfrm>
            <a:off x="-2" y="0"/>
            <a:ext cx="9144002" cy="7116301"/>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277"/>
          <p:cNvSpPr txBox="1">
            <a:spLocks noGrp="1"/>
          </p:cNvSpPr>
          <p:nvPr>
            <p:ph type="title"/>
          </p:nvPr>
        </p:nvSpPr>
        <p:spPr>
          <a:xfrm>
            <a:off x="311698" y="1302273"/>
            <a:ext cx="8520602" cy="572701"/>
          </a:xfrm>
          <a:prstGeom prst="rect">
            <a:avLst/>
          </a:prstGeom>
        </p:spPr>
        <p:txBody>
          <a:bodyPr lIns="83800" tIns="83800" rIns="83800" bIns="83800"/>
          <a:lstStyle>
            <a:lvl1pPr>
              <a:defRPr sz="2600"/>
            </a:lvl1pPr>
          </a:lstStyle>
          <a:p>
            <a:r>
              <a:t>What is Parliament?</a:t>
            </a:r>
          </a:p>
        </p:txBody>
      </p:sp>
      <p:sp>
        <p:nvSpPr>
          <p:cNvPr id="382" name="Shape 278"/>
          <p:cNvSpPr txBox="1">
            <a:spLocks noGrp="1"/>
          </p:cNvSpPr>
          <p:nvPr>
            <p:ph type="body" idx="1"/>
          </p:nvPr>
        </p:nvSpPr>
        <p:spPr>
          <a:xfrm>
            <a:off x="311698" y="2009724"/>
            <a:ext cx="8520602" cy="3416401"/>
          </a:xfrm>
          <a:prstGeom prst="rect">
            <a:avLst/>
          </a:prstGeom>
        </p:spPr>
        <p:txBody>
          <a:bodyPr lIns="83800" tIns="83800" rIns="83800" bIns="83800"/>
          <a:lstStyle/>
          <a:p>
            <a:pPr marL="0" indent="0">
              <a:spcBef>
                <a:spcPts val="0"/>
              </a:spcBef>
              <a:buSzTx/>
              <a:buNone/>
            </a:pPr>
            <a:endParaRPr dirty="0"/>
          </a:p>
        </p:txBody>
      </p:sp>
      <p:pic>
        <p:nvPicPr>
          <p:cNvPr id="383" name="Shape 279" descr="Shape 279"/>
          <p:cNvPicPr>
            <a:picLocks noChangeAspect="1"/>
          </p:cNvPicPr>
          <p:nvPr/>
        </p:nvPicPr>
        <p:blipFill>
          <a:blip r:embed="rId3"/>
          <a:srcRect t="1709" b="1709"/>
          <a:stretch>
            <a:fillRect/>
          </a:stretch>
        </p:blipFill>
        <p:spPr>
          <a:xfrm>
            <a:off x="0" y="-2"/>
            <a:ext cx="10630800" cy="685800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230"/>
          <p:cNvSpPr txBox="1"/>
          <p:nvPr/>
        </p:nvSpPr>
        <p:spPr>
          <a:xfrm>
            <a:off x="622142" y="183057"/>
            <a:ext cx="7111501" cy="49244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rPr lang="en-GB" dirty="0"/>
              <a:t>Tonight’s talk</a:t>
            </a:r>
            <a:endParaRPr dirty="0"/>
          </a:p>
        </p:txBody>
      </p:sp>
      <p:sp>
        <p:nvSpPr>
          <p:cNvPr id="343" name="Shape 231"/>
          <p:cNvSpPr txBox="1"/>
          <p:nvPr/>
        </p:nvSpPr>
        <p:spPr>
          <a:xfrm>
            <a:off x="953319" y="1304626"/>
            <a:ext cx="7237502" cy="236372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Parliament is</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problems we are trying to solve</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How we are going about it</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a:r>
            <a:r>
              <a:rPr lang="en-GB" dirty="0"/>
              <a:t>at we’ve made</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373"/>
          <p:cNvSpPr/>
          <p:nvPr/>
        </p:nvSpPr>
        <p:spPr>
          <a:xfrm>
            <a:off x="4391750" y="1670885"/>
            <a:ext cx="176100" cy="1823101"/>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577" y="17123"/>
                  <a:pt x="21600" y="9923"/>
                  <a:pt x="68" y="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3" name="Shape 374"/>
          <p:cNvSpPr/>
          <p:nvPr/>
        </p:nvSpPr>
        <p:spPr>
          <a:xfrm>
            <a:off x="4222088" y="3474682"/>
            <a:ext cx="176099" cy="1823101"/>
          </a:xfrm>
          <a:custGeom>
            <a:avLst/>
            <a:gdLst/>
            <a:ahLst/>
            <a:cxnLst>
              <a:cxn ang="0">
                <a:pos x="wd2" y="hd2"/>
              </a:cxn>
              <a:cxn ang="5400000">
                <a:pos x="wd2" y="hd2"/>
              </a:cxn>
              <a:cxn ang="10800000">
                <a:pos x="wd2" y="hd2"/>
              </a:cxn>
              <a:cxn ang="16200000">
                <a:pos x="wd2" y="hd2"/>
              </a:cxn>
            </a:cxnLst>
            <a:rect l="0" t="0" r="r" b="b"/>
            <a:pathLst>
              <a:path w="16200" h="21600" extrusionOk="0">
                <a:moveTo>
                  <a:pt x="16200" y="0"/>
                </a:moveTo>
                <a:cubicBezTo>
                  <a:pt x="-5377" y="4477"/>
                  <a:pt x="-5400" y="11677"/>
                  <a:pt x="16132" y="2160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4" name="Shape 375"/>
          <p:cNvSpPr/>
          <p:nvPr/>
        </p:nvSpPr>
        <p:spPr>
          <a:xfrm>
            <a:off x="4281987" y="3545369"/>
            <a:ext cx="2426701" cy="356398"/>
          </a:xfrm>
          <a:custGeom>
            <a:avLst/>
            <a:gdLst/>
            <a:ahLst/>
            <a:cxnLst>
              <a:cxn ang="0">
                <a:pos x="wd2" y="hd2"/>
              </a:cxn>
              <a:cxn ang="5400000">
                <a:pos x="wd2" y="hd2"/>
              </a:cxn>
              <a:cxn ang="10800000">
                <a:pos x="wd2" y="hd2"/>
              </a:cxn>
              <a:cxn ang="16200000">
                <a:pos x="wd2" y="hd2"/>
              </a:cxn>
            </a:cxnLst>
            <a:rect l="0" t="0" r="r" b="b"/>
            <a:pathLst>
              <a:path w="21600" h="16420" extrusionOk="0">
                <a:moveTo>
                  <a:pt x="0" y="9698"/>
                </a:moveTo>
                <a:cubicBezTo>
                  <a:pt x="4798" y="-5180"/>
                  <a:pt x="11998" y="-2939"/>
                  <a:pt x="21600" y="1642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5" name="Shape 376"/>
          <p:cNvSpPr/>
          <p:nvPr/>
        </p:nvSpPr>
        <p:spPr>
          <a:xfrm>
            <a:off x="2228157" y="3346663"/>
            <a:ext cx="2095501" cy="315908"/>
          </a:xfrm>
          <a:custGeom>
            <a:avLst/>
            <a:gdLst/>
            <a:ahLst/>
            <a:cxnLst>
              <a:cxn ang="0">
                <a:pos x="wd2" y="hd2"/>
              </a:cxn>
              <a:cxn ang="5400000">
                <a:pos x="wd2" y="hd2"/>
              </a:cxn>
              <a:cxn ang="10800000">
                <a:pos x="wd2" y="hd2"/>
              </a:cxn>
              <a:cxn ang="16200000">
                <a:pos x="wd2" y="hd2"/>
              </a:cxn>
            </a:cxnLst>
            <a:rect l="0" t="0" r="r" b="b"/>
            <a:pathLst>
              <a:path w="21600" h="16307" extrusionOk="0">
                <a:moveTo>
                  <a:pt x="21600" y="11442"/>
                </a:moveTo>
                <a:cubicBezTo>
                  <a:pt x="16886" y="-5293"/>
                  <a:pt x="9686" y="-3671"/>
                  <a:pt x="0" y="16307"/>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6" name="Shape 377"/>
          <p:cNvSpPr/>
          <p:nvPr/>
        </p:nvSpPr>
        <p:spPr>
          <a:xfrm>
            <a:off x="4321182" y="5310015"/>
            <a:ext cx="505197" cy="207604"/>
          </a:xfrm>
          <a:custGeom>
            <a:avLst/>
            <a:gdLst/>
            <a:ahLst/>
            <a:cxnLst>
              <a:cxn ang="0">
                <a:pos x="wd2" y="hd2"/>
              </a:cxn>
              <a:cxn ang="5400000">
                <a:pos x="wd2" y="hd2"/>
              </a:cxn>
              <a:cxn ang="10800000">
                <a:pos x="wd2" y="hd2"/>
              </a:cxn>
              <a:cxn ang="16200000">
                <a:pos x="wd2" y="hd2"/>
              </a:cxn>
            </a:cxnLst>
            <a:rect l="0" t="0" r="r" b="b"/>
            <a:pathLst>
              <a:path w="20365" h="16200" extrusionOk="0">
                <a:moveTo>
                  <a:pt x="186" y="15989"/>
                </a:moveTo>
                <a:cubicBezTo>
                  <a:pt x="-1235" y="-5400"/>
                  <a:pt x="5491" y="-5330"/>
                  <a:pt x="20365" y="1620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7" name="Shape 378"/>
          <p:cNvSpPr txBox="1"/>
          <p:nvPr/>
        </p:nvSpPr>
        <p:spPr>
          <a:xfrm>
            <a:off x="4970924" y="4210233"/>
            <a:ext cx="1044901" cy="3449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Simple</a:t>
            </a:r>
          </a:p>
        </p:txBody>
      </p:sp>
      <p:sp>
        <p:nvSpPr>
          <p:cNvPr id="428" name="Shape 379"/>
          <p:cNvSpPr txBox="1"/>
          <p:nvPr/>
        </p:nvSpPr>
        <p:spPr>
          <a:xfrm>
            <a:off x="4644475" y="2354107"/>
            <a:ext cx="1848601" cy="3449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Complicated</a:t>
            </a:r>
          </a:p>
        </p:txBody>
      </p:sp>
      <p:sp>
        <p:nvSpPr>
          <p:cNvPr id="429" name="Shape 380"/>
          <p:cNvSpPr txBox="1"/>
          <p:nvPr/>
        </p:nvSpPr>
        <p:spPr>
          <a:xfrm>
            <a:off x="2762736" y="2354107"/>
            <a:ext cx="1205700" cy="3449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Complex</a:t>
            </a:r>
          </a:p>
        </p:txBody>
      </p:sp>
      <p:sp>
        <p:nvSpPr>
          <p:cNvPr id="430" name="Shape 381"/>
          <p:cNvSpPr txBox="1"/>
          <p:nvPr/>
        </p:nvSpPr>
        <p:spPr>
          <a:xfrm>
            <a:off x="2923496" y="4210233"/>
            <a:ext cx="884101" cy="3449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Chaos</a:t>
            </a:r>
          </a:p>
        </p:txBody>
      </p:sp>
      <p:sp>
        <p:nvSpPr>
          <p:cNvPr id="431" name="Shape 382"/>
          <p:cNvSpPr txBox="1">
            <a:spLocks noGrp="1"/>
          </p:cNvSpPr>
          <p:nvPr>
            <p:ph type="title"/>
          </p:nvPr>
        </p:nvSpPr>
        <p:spPr>
          <a:xfrm>
            <a:off x="420052" y="230920"/>
            <a:ext cx="7984502" cy="1127702"/>
          </a:xfrm>
          <a:prstGeom prst="rect">
            <a:avLst/>
          </a:prstGeom>
        </p:spPr>
        <p:txBody>
          <a:bodyPr lIns="0" tIns="0" rIns="0" bIns="0"/>
          <a:lstStyle/>
          <a:p>
            <a:r>
              <a:rPr dirty="0"/>
              <a:t>Cynefin</a:t>
            </a:r>
          </a:p>
        </p:txBody>
      </p:sp>
      <p:sp>
        <p:nvSpPr>
          <p:cNvPr id="432" name="Shape 383"/>
          <p:cNvSpPr txBox="1"/>
          <p:nvPr/>
        </p:nvSpPr>
        <p:spPr>
          <a:xfrm>
            <a:off x="4808705" y="6382635"/>
            <a:ext cx="4234201" cy="3195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lnSpc>
                <a:spcPct val="214284"/>
              </a:lnSpc>
              <a:defRPr sz="1800">
                <a:solidFill>
                  <a:srgbClr val="FFFFFF"/>
                </a:solidFill>
                <a:latin typeface="Courier New"/>
                <a:ea typeface="Courier New"/>
                <a:cs typeface="Courier New"/>
                <a:sym typeface="Courier New"/>
              </a:defRPr>
            </a:lvl1pPr>
          </a:lstStyle>
          <a:p>
            <a:r>
              <a:t>Dave Snowden,  Cognitive Edge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739" y="1162472"/>
            <a:ext cx="5123472" cy="532793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Finding and binding correct contexts </a:t>
            </a:r>
            <a:br>
              <a:rPr lang="en-US" dirty="0"/>
            </a:br>
            <a:r>
              <a:rPr lang="en-US" sz="4000" dirty="0"/>
              <a:t>in a complex domain</a:t>
            </a:r>
            <a:endParaRPr sz="4000" dirty="0"/>
          </a:p>
        </p:txBody>
      </p:sp>
    </p:spTree>
    <p:extLst>
      <p:ext uri="{BB962C8B-B14F-4D97-AF65-F5344CB8AC3E}">
        <p14:creationId xmlns:p14="http://schemas.microsoft.com/office/powerpoint/2010/main" val="89192290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lstStyle>
            <a:lvl1pPr>
              <a:defRPr sz="4800"/>
            </a:lvl1pPr>
          </a:lstStyle>
          <a:p>
            <a:r>
              <a:t>Domain-driven design</a:t>
            </a:r>
          </a:p>
        </p:txBody>
      </p:sp>
      <p:pic>
        <p:nvPicPr>
          <p:cNvPr id="406" name="Shape 341" descr="Shape 341"/>
          <p:cNvPicPr>
            <a:picLocks noChangeAspect="1"/>
          </p:cNvPicPr>
          <p:nvPr/>
        </p:nvPicPr>
        <p:blipFill>
          <a:blip r:embed="rId3"/>
          <a:stretch>
            <a:fillRect/>
          </a:stretch>
        </p:blipFill>
        <p:spPr>
          <a:xfrm rot="748206">
            <a:off x="2487274" y="2721835"/>
            <a:ext cx="4922427" cy="4876643"/>
          </a:xfrm>
          <a:prstGeom prst="rect">
            <a:avLst/>
          </a:prstGeom>
          <a:ln w="25400">
            <a:solidFill>
              <a:srgbClr val="DDDDDD"/>
            </a:solidFill>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346"/>
          <p:cNvSpPr txBox="1"/>
          <p:nvPr/>
        </p:nvSpPr>
        <p:spPr>
          <a:xfrm>
            <a:off x="691524" y="2477949"/>
            <a:ext cx="2744402" cy="1409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domain modelling?</a:t>
            </a:r>
          </a:p>
        </p:txBody>
      </p:sp>
      <p:sp>
        <p:nvSpPr>
          <p:cNvPr id="409" name="Shape 347"/>
          <p:cNvSpPr txBox="1"/>
          <p:nvPr/>
        </p:nvSpPr>
        <p:spPr>
          <a:xfrm>
            <a:off x="3647742" y="2545852"/>
            <a:ext cx="5307901" cy="1473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A creative collaboration</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Drawing back at each other</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Talking about things in a natural context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Shape 352" descr="Shape 352"/>
          <p:cNvPicPr>
            <a:picLocks noChangeAspect="1"/>
          </p:cNvPicPr>
          <p:nvPr/>
        </p:nvPicPr>
        <p:blipFill>
          <a:blip r:embed="rId3"/>
          <a:stretch>
            <a:fillRect/>
          </a:stretch>
        </p:blipFill>
        <p:spPr>
          <a:xfrm>
            <a:off x="-62509" y="-383644"/>
            <a:ext cx="9659102" cy="7244401"/>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Some tips for domain modelling</a:t>
            </a:r>
            <a:endParaRPr dirty="0"/>
          </a:p>
        </p:txBody>
      </p:sp>
    </p:spTree>
    <p:extLst>
      <p:ext uri="{BB962C8B-B14F-4D97-AF65-F5344CB8AC3E}">
        <p14:creationId xmlns:p14="http://schemas.microsoft.com/office/powerpoint/2010/main" val="168774048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(0)There is no such thing as metadata </a:t>
            </a:r>
            <a:br>
              <a:rPr lang="en-US" dirty="0"/>
            </a:br>
            <a:r>
              <a:rPr lang="en-US" sz="4000" dirty="0"/>
              <a:t>think things not strings</a:t>
            </a:r>
          </a:p>
        </p:txBody>
      </p:sp>
    </p:spTree>
    <p:extLst>
      <p:ext uri="{BB962C8B-B14F-4D97-AF65-F5344CB8AC3E}">
        <p14:creationId xmlns:p14="http://schemas.microsoft.com/office/powerpoint/2010/main" val="75634620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(1)There are always more unknown unknowns </a:t>
            </a:r>
            <a:r>
              <a:rPr lang="en-US" sz="4000" dirty="0"/>
              <a:t>than known unknowns</a:t>
            </a:r>
            <a:endParaRPr sz="4000" dirty="0"/>
          </a:p>
        </p:txBody>
      </p:sp>
    </p:spTree>
    <p:extLst>
      <p:ext uri="{BB962C8B-B14F-4D97-AF65-F5344CB8AC3E}">
        <p14:creationId xmlns:p14="http://schemas.microsoft.com/office/powerpoint/2010/main" val="76040216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5"/>
          <p:cNvSpPr txBox="1"/>
          <p:nvPr/>
        </p:nvSpPr>
        <p:spPr>
          <a:xfrm>
            <a:off x="182534" y="281285"/>
            <a:ext cx="9009600" cy="9398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defRPr sz="3200">
                <a:solidFill>
                  <a:srgbClr val="00A2E0"/>
                </a:solidFill>
                <a:latin typeface="Courier New"/>
                <a:ea typeface="Courier New"/>
                <a:cs typeface="Courier New"/>
                <a:sym typeface="Courier New"/>
              </a:defRPr>
            </a:pPr>
            <a:r>
              <a:t>Facilitating not</a:t>
            </a:r>
          </a:p>
          <a:p>
            <a:pPr>
              <a:defRPr sz="3200">
                <a:solidFill>
                  <a:srgbClr val="00A2E0"/>
                </a:solidFill>
                <a:latin typeface="Courier New"/>
                <a:ea typeface="Courier New"/>
                <a:cs typeface="Courier New"/>
                <a:sym typeface="Courier New"/>
              </a:defRPr>
            </a:pPr>
            <a:r>
              <a:t>directing (from a script)</a:t>
            </a:r>
          </a:p>
        </p:txBody>
      </p:sp>
      <p:sp>
        <p:nvSpPr>
          <p:cNvPr id="605" name="Shape 606"/>
          <p:cNvSpPr txBox="1"/>
          <p:nvPr/>
        </p:nvSpPr>
        <p:spPr>
          <a:xfrm>
            <a:off x="129446" y="2108299"/>
            <a:ext cx="8793000" cy="2438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215900" indent="-139700">
              <a:lnSpc>
                <a:spcPct val="130000"/>
              </a:lnSpc>
              <a:buClr>
                <a:srgbClr val="535353"/>
              </a:buClr>
              <a:buSzPct val="100000"/>
              <a:buFont typeface="Courier New"/>
              <a:buChar char="•"/>
              <a:defRPr sz="1800" b="1">
                <a:solidFill>
                  <a:srgbClr val="535353"/>
                </a:solidFill>
                <a:latin typeface="Courier New"/>
                <a:ea typeface="Courier New"/>
                <a:cs typeface="Courier New"/>
                <a:sym typeface="Courier New"/>
              </a:defRPr>
            </a:pPr>
            <a:r>
              <a:t>Congruence</a:t>
            </a:r>
            <a:r>
              <a:rPr b="0">
                <a:solidFill>
                  <a:srgbClr val="000000"/>
                </a:solidFill>
              </a:rPr>
              <a:t> – without hiding behind a professional or personal facade.</a:t>
            </a:r>
          </a:p>
          <a:p>
            <a:pPr marL="215900" indent="-139700">
              <a:lnSpc>
                <a:spcPct val="130000"/>
              </a:lnSpc>
              <a:spcBef>
                <a:spcPts val="800"/>
              </a:spcBef>
              <a:buClr>
                <a:srgbClr val="535353"/>
              </a:buClr>
              <a:buSzPct val="100000"/>
              <a:buFont typeface="Courier New"/>
              <a:buChar char="•"/>
              <a:defRPr sz="1800" b="1">
                <a:solidFill>
                  <a:srgbClr val="535353"/>
                </a:solidFill>
                <a:latin typeface="Courier New"/>
                <a:ea typeface="Courier New"/>
                <a:cs typeface="Courier New"/>
                <a:sym typeface="Courier New"/>
              </a:defRPr>
            </a:pPr>
            <a:r>
              <a:t>Unconditional positive regard</a:t>
            </a:r>
            <a:r>
              <a:rPr b="0">
                <a:solidFill>
                  <a:srgbClr val="000000"/>
                </a:solidFill>
              </a:rPr>
              <a:t> – demonstrating a willingness to attentively listen without interruption, judgement or giving advice.</a:t>
            </a:r>
          </a:p>
          <a:p>
            <a:pPr marL="152400" indent="-152400">
              <a:lnSpc>
                <a:spcPct val="130000"/>
              </a:lnSpc>
              <a:spcBef>
                <a:spcPts val="800"/>
              </a:spcBef>
              <a:buClr>
                <a:srgbClr val="5E5E5E"/>
              </a:buClr>
              <a:buSzPct val="100000"/>
              <a:buFont typeface="Courier New"/>
              <a:buChar char="•"/>
              <a:defRPr sz="1800" b="1">
                <a:solidFill>
                  <a:srgbClr val="5E5E5E"/>
                </a:solidFill>
                <a:latin typeface="Courier New"/>
                <a:ea typeface="Courier New"/>
                <a:cs typeface="Courier New"/>
                <a:sym typeface="Courier New"/>
              </a:defRPr>
            </a:pPr>
            <a:r>
              <a:t>Empathy</a:t>
            </a:r>
            <a:r>
              <a:rPr b="0"/>
              <a:t> – desire to understand and appreciate their participants perspective.</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715617"/>
            <a:ext cx="7984502" cy="1311966"/>
          </a:xfrm>
          <a:prstGeom prst="rect">
            <a:avLst/>
          </a:prstGeom>
        </p:spPr>
        <p:txBody>
          <a:bodyPr lIns="0" tIns="0" rIns="0" bIns="0">
            <a:normAutofit fontScale="90000"/>
          </a:bodyPr>
          <a:lstStyle>
            <a:lvl1pPr>
              <a:defRPr sz="4800"/>
            </a:lvl1pPr>
          </a:lstStyle>
          <a:p>
            <a:r>
              <a:rPr lang="en-GB" dirty="0"/>
              <a:t>(2)The plural of anecdote </a:t>
            </a:r>
            <a:r>
              <a:rPr lang="en-GB" b="1" dirty="0"/>
              <a:t>is</a:t>
            </a:r>
            <a:r>
              <a:rPr lang="en-GB" dirty="0"/>
              <a:t> data</a:t>
            </a:r>
            <a:endParaRPr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58747"/>
            <a:ext cx="9418831" cy="4047907"/>
          </a:xfrm>
          <a:prstGeom prst="rect">
            <a:avLst/>
          </a:prstGeom>
        </p:spPr>
      </p:pic>
    </p:spTree>
    <p:extLst>
      <p:ext uri="{BB962C8B-B14F-4D97-AF65-F5344CB8AC3E}">
        <p14:creationId xmlns:p14="http://schemas.microsoft.com/office/powerpoint/2010/main" val="170106823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a:t>What is Parliament?</a:t>
            </a:r>
            <a:endParaRPr dirty="0"/>
          </a:p>
        </p:txBody>
      </p:sp>
    </p:spTree>
    <p:extLst>
      <p:ext uri="{BB962C8B-B14F-4D97-AF65-F5344CB8AC3E}">
        <p14:creationId xmlns:p14="http://schemas.microsoft.com/office/powerpoint/2010/main" val="170736526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(3)Make friends with contradiction</a:t>
            </a:r>
            <a:br>
              <a:rPr lang="en-US" dirty="0"/>
            </a:br>
            <a:r>
              <a:rPr lang="en-US" sz="4000" dirty="0"/>
              <a:t>and contrarians</a:t>
            </a:r>
            <a:endParaRPr sz="4000" dirty="0"/>
          </a:p>
        </p:txBody>
      </p:sp>
    </p:spTree>
    <p:extLst>
      <p:ext uri="{BB962C8B-B14F-4D97-AF65-F5344CB8AC3E}">
        <p14:creationId xmlns:p14="http://schemas.microsoft.com/office/powerpoint/2010/main" val="75709817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normAutofit fontScale="90000"/>
          </a:bodyPr>
          <a:lstStyle>
            <a:lvl1pPr>
              <a:defRPr sz="4800"/>
            </a:lvl1pPr>
          </a:lstStyle>
          <a:p>
            <a:r>
              <a:rPr lang="en-GB" dirty="0"/>
              <a:t>(4)Use graphs to subvert hierarchies</a:t>
            </a:r>
            <a:endParaRPr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0308" y="2494722"/>
            <a:ext cx="4363278" cy="4363278"/>
          </a:xfrm>
          <a:prstGeom prst="rect">
            <a:avLst/>
          </a:prstGeom>
        </p:spPr>
      </p:pic>
    </p:spTree>
    <p:extLst>
      <p:ext uri="{BB962C8B-B14F-4D97-AF65-F5344CB8AC3E}">
        <p14:creationId xmlns:p14="http://schemas.microsoft.com/office/powerpoint/2010/main" val="91777886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normAutofit fontScale="90000"/>
          </a:bodyPr>
          <a:lstStyle>
            <a:lvl1pPr>
              <a:defRPr sz="4800"/>
            </a:lvl1pPr>
          </a:lstStyle>
          <a:p>
            <a:r>
              <a:rPr lang="en-GB" dirty="0"/>
              <a:t>(5)Retirees have the best stories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791" y="2522824"/>
            <a:ext cx="6512312" cy="4335176"/>
          </a:xfrm>
          <a:prstGeom prst="rect">
            <a:avLst/>
          </a:prstGeom>
        </p:spPr>
      </p:pic>
    </p:spTree>
    <p:extLst>
      <p:ext uri="{BB962C8B-B14F-4D97-AF65-F5344CB8AC3E}">
        <p14:creationId xmlns:p14="http://schemas.microsoft.com/office/powerpoint/2010/main" val="28823697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346"/>
          <p:cNvSpPr txBox="1"/>
          <p:nvPr/>
        </p:nvSpPr>
        <p:spPr>
          <a:xfrm>
            <a:off x="691524" y="2477949"/>
            <a:ext cx="2744402" cy="24622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rPr lang="en-US" dirty="0"/>
              <a:t>Domain modelling for the four trick pony</a:t>
            </a:r>
            <a:endParaRPr dirty="0"/>
          </a:p>
        </p:txBody>
      </p:sp>
      <p:sp>
        <p:nvSpPr>
          <p:cNvPr id="409" name="Shape 347"/>
          <p:cNvSpPr txBox="1"/>
          <p:nvPr/>
        </p:nvSpPr>
        <p:spPr>
          <a:xfrm>
            <a:off x="3647742" y="2545852"/>
            <a:ext cx="5307901" cy="310238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a:t>Don’t conflate identity with naming</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a:t>Would you describe this as a thing with agency?</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a:t>Would you describe that as a work or an expression?</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a:t>How many of those things can that thing have? </a:t>
            </a:r>
            <a:endParaRPr dirty="0"/>
          </a:p>
        </p:txBody>
      </p:sp>
    </p:spTree>
    <p:extLst>
      <p:ext uri="{BB962C8B-B14F-4D97-AF65-F5344CB8AC3E}">
        <p14:creationId xmlns:p14="http://schemas.microsoft.com/office/powerpoint/2010/main" val="123650274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90% of data debt results from incorrect cardinality</a:t>
            </a:r>
            <a:endParaRPr dirty="0"/>
          </a:p>
        </p:txBody>
      </p:sp>
    </p:spTree>
    <p:extLst>
      <p:ext uri="{BB962C8B-B14F-4D97-AF65-F5344CB8AC3E}">
        <p14:creationId xmlns:p14="http://schemas.microsoft.com/office/powerpoint/2010/main" val="163786228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Back to SIs</a:t>
            </a:r>
            <a:br>
              <a:rPr lang="en-US" dirty="0"/>
            </a:br>
            <a:r>
              <a:rPr lang="en-US" sz="4000" dirty="0"/>
              <a:t>Flowcharts</a:t>
            </a:r>
            <a:endParaRPr sz="4000" dirty="0"/>
          </a:p>
        </p:txBody>
      </p:sp>
    </p:spTree>
    <p:extLst>
      <p:ext uri="{BB962C8B-B14F-4D97-AF65-F5344CB8AC3E}">
        <p14:creationId xmlns:p14="http://schemas.microsoft.com/office/powerpoint/2010/main" val="62574656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00722"/>
            <a:ext cx="7984502" cy="1271239"/>
          </a:xfrm>
          <a:prstGeom prst="rect">
            <a:avLst/>
          </a:prstGeom>
        </p:spPr>
        <p:txBody>
          <a:bodyPr lIns="0" tIns="0" rIns="0" bIns="0">
            <a:normAutofit fontScale="90000"/>
          </a:bodyPr>
          <a:lstStyle>
            <a:lvl1pPr>
              <a:defRPr sz="6400"/>
            </a:lvl1pPr>
          </a:lstStyle>
          <a:p>
            <a:r>
              <a:rPr lang="en-US" dirty="0"/>
              <a:t>Endless flowcharts</a:t>
            </a:r>
            <a:endParaRPr sz="4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676" y="1633936"/>
            <a:ext cx="3401739" cy="268708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8566" y="1633935"/>
            <a:ext cx="3055434" cy="241353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9593" y="4158981"/>
            <a:ext cx="4157946" cy="2543291"/>
          </a:xfrm>
          <a:prstGeom prst="rect">
            <a:avLst/>
          </a:prstGeom>
        </p:spPr>
      </p:pic>
    </p:spTree>
    <p:extLst>
      <p:ext uri="{BB962C8B-B14F-4D97-AF65-F5344CB8AC3E}">
        <p14:creationId xmlns:p14="http://schemas.microsoft.com/office/powerpoint/2010/main" val="113881980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579863"/>
            <a:ext cx="7984502" cy="1516566"/>
          </a:xfrm>
          <a:prstGeom prst="rect">
            <a:avLst/>
          </a:prstGeom>
        </p:spPr>
        <p:txBody>
          <a:bodyPr lIns="0" tIns="0" rIns="0" bIns="0">
            <a:normAutofit fontScale="90000"/>
          </a:bodyPr>
          <a:lstStyle>
            <a:lvl1pPr>
              <a:defRPr sz="6400"/>
            </a:lvl1pPr>
          </a:lstStyle>
          <a:p>
            <a:r>
              <a:rPr lang="en-US" dirty="0"/>
              <a:t>The procedure model</a:t>
            </a:r>
            <a:endParaRPr sz="4000" dirty="0"/>
          </a:p>
        </p:txBody>
      </p:sp>
      <p:pic>
        <p:nvPicPr>
          <p:cNvPr id="3" name="Shape 357" descr="Shape 357"/>
          <p:cNvPicPr>
            <a:picLocks noChangeAspect="1"/>
          </p:cNvPicPr>
          <p:nvPr/>
        </p:nvPicPr>
        <p:blipFill>
          <a:blip r:embed="rId3"/>
          <a:stretch>
            <a:fillRect/>
          </a:stretch>
        </p:blipFill>
        <p:spPr>
          <a:xfrm>
            <a:off x="184639" y="2865177"/>
            <a:ext cx="8685602" cy="3945901"/>
          </a:xfrm>
          <a:prstGeom prst="rect">
            <a:avLst/>
          </a:prstGeom>
          <a:ln w="12700">
            <a:miter lim="400000"/>
          </a:ln>
        </p:spPr>
      </p:pic>
    </p:spTree>
    <p:extLst>
      <p:ext uri="{BB962C8B-B14F-4D97-AF65-F5344CB8AC3E}">
        <p14:creationId xmlns:p14="http://schemas.microsoft.com/office/powerpoint/2010/main" val="64465289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579863"/>
            <a:ext cx="7984502" cy="1516566"/>
          </a:xfrm>
          <a:prstGeom prst="rect">
            <a:avLst/>
          </a:prstGeom>
        </p:spPr>
        <p:txBody>
          <a:bodyPr lIns="0" tIns="0" rIns="0" bIns="0">
            <a:normAutofit/>
          </a:bodyPr>
          <a:lstStyle>
            <a:lvl1pPr>
              <a:defRPr sz="6400"/>
            </a:lvl1pPr>
          </a:lstStyle>
          <a:p>
            <a:r>
              <a:rPr lang="en-US" dirty="0"/>
              <a:t>The maps</a:t>
            </a:r>
            <a:endParaRPr sz="4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137" b="2243"/>
          <a:stretch/>
        </p:blipFill>
        <p:spPr>
          <a:xfrm>
            <a:off x="1023024" y="1895708"/>
            <a:ext cx="7097846" cy="4587693"/>
          </a:xfrm>
          <a:prstGeom prst="rect">
            <a:avLst/>
          </a:prstGeom>
        </p:spPr>
      </p:pic>
    </p:spTree>
    <p:extLst>
      <p:ext uri="{BB962C8B-B14F-4D97-AF65-F5344CB8AC3E}">
        <p14:creationId xmlns:p14="http://schemas.microsoft.com/office/powerpoint/2010/main" val="80606640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39735"/>
            <a:ext cx="9144000" cy="5118265"/>
          </a:xfrm>
          <a:prstGeom prst="rect">
            <a:avLst/>
          </a:prstGeom>
        </p:spPr>
      </p:pic>
      <p:sp>
        <p:nvSpPr>
          <p:cNvPr id="387" name="Shape 289"/>
          <p:cNvSpPr txBox="1">
            <a:spLocks noGrp="1"/>
          </p:cNvSpPr>
          <p:nvPr>
            <p:ph type="title"/>
          </p:nvPr>
        </p:nvSpPr>
        <p:spPr>
          <a:xfrm>
            <a:off x="579696" y="0"/>
            <a:ext cx="7984502" cy="1739735"/>
          </a:xfrm>
          <a:prstGeom prst="rect">
            <a:avLst/>
          </a:prstGeom>
        </p:spPr>
        <p:txBody>
          <a:bodyPr lIns="0" tIns="0" rIns="0" bIns="0">
            <a:normAutofit fontScale="90000"/>
          </a:bodyPr>
          <a:lstStyle>
            <a:lvl1pPr>
              <a:defRPr sz="6400"/>
            </a:lvl1pPr>
          </a:lstStyle>
          <a:p>
            <a:r>
              <a:rPr lang="en-US" dirty="0"/>
              <a:t>The cult of user needs</a:t>
            </a:r>
            <a:endParaRPr sz="4000" dirty="0"/>
          </a:p>
        </p:txBody>
      </p:sp>
    </p:spTree>
    <p:extLst>
      <p:ext uri="{BB962C8B-B14F-4D97-AF65-F5344CB8AC3E}">
        <p14:creationId xmlns:p14="http://schemas.microsoft.com/office/powerpoint/2010/main" val="69115527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Shape 236" descr="Shape 236"/>
          <p:cNvPicPr>
            <a:picLocks noChangeAspect="1"/>
          </p:cNvPicPr>
          <p:nvPr/>
        </p:nvPicPr>
        <p:blipFill>
          <a:blip r:embed="rId3"/>
          <a:stretch>
            <a:fillRect/>
          </a:stretch>
        </p:blipFill>
        <p:spPr>
          <a:xfrm>
            <a:off x="0" y="589349"/>
            <a:ext cx="9144000" cy="5614201"/>
          </a:xfrm>
          <a:prstGeom prst="rect">
            <a:avLst/>
          </a:prstGeom>
          <a:ln w="12700">
            <a:miter lim="400000"/>
          </a:ln>
          <a:effectLst>
            <a:outerShdw blurRad="254000" dist="127000" dir="16200000" rotWithShape="0">
              <a:srgbClr val="000000">
                <a:alpha val="69803"/>
              </a:srgbClr>
            </a:outerShdw>
          </a:effectLst>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a:bodyPr>
          <a:lstStyle>
            <a:lvl1pPr>
              <a:defRPr sz="6400"/>
            </a:lvl1pPr>
          </a:lstStyle>
          <a:p>
            <a:r>
              <a:rPr lang="en-US" dirty="0"/>
              <a:t>What we’ve made</a:t>
            </a:r>
            <a:endParaRPr sz="4000" dirty="0"/>
          </a:p>
        </p:txBody>
      </p:sp>
    </p:spTree>
    <p:extLst>
      <p:ext uri="{BB962C8B-B14F-4D97-AF65-F5344CB8AC3E}">
        <p14:creationId xmlns:p14="http://schemas.microsoft.com/office/powerpoint/2010/main" val="111548621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25" y="646771"/>
            <a:ext cx="8993342" cy="5251586"/>
          </a:xfrm>
          <a:prstGeom prst="rect">
            <a:avLst/>
          </a:prstGeom>
        </p:spPr>
      </p:pic>
    </p:spTree>
    <p:extLst>
      <p:ext uri="{BB962C8B-B14F-4D97-AF65-F5344CB8AC3E}">
        <p14:creationId xmlns:p14="http://schemas.microsoft.com/office/powerpoint/2010/main" val="9767414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dirty="0"/>
              <a:t>Treaty procedure</a:t>
            </a:r>
            <a:endParaRPr sz="4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 y="1222619"/>
            <a:ext cx="9144000" cy="5635381"/>
          </a:xfrm>
          <a:prstGeom prst="rect">
            <a:avLst/>
          </a:prstGeom>
        </p:spPr>
      </p:pic>
    </p:spTree>
    <p:extLst>
      <p:ext uri="{BB962C8B-B14F-4D97-AF65-F5344CB8AC3E}">
        <p14:creationId xmlns:p14="http://schemas.microsoft.com/office/powerpoint/2010/main" val="37623905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dirty="0"/>
              <a:t>Treaty procedure</a:t>
            </a:r>
            <a:endParaRPr sz="40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5727" y="1377719"/>
            <a:ext cx="5352439" cy="5480281"/>
          </a:xfrm>
          <a:prstGeom prst="rect">
            <a:avLst/>
          </a:prstGeom>
        </p:spPr>
      </p:pic>
    </p:spTree>
    <p:extLst>
      <p:ext uri="{BB962C8B-B14F-4D97-AF65-F5344CB8AC3E}">
        <p14:creationId xmlns:p14="http://schemas.microsoft.com/office/powerpoint/2010/main" val="160492512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7" name="Picture 6" descr="Text&#10;&#10;Description automatically generated">
            <a:extLst>
              <a:ext uri="{FF2B5EF4-FFF2-40B4-BE49-F238E27FC236}">
                <a16:creationId xmlns:a16="http://schemas.microsoft.com/office/drawing/2014/main" id="{33F92265-E2AC-4B48-AFB8-002EA6102F4C}"/>
              </a:ext>
            </a:extLst>
          </p:cNvPr>
          <p:cNvPicPr>
            <a:picLocks noChangeAspect="1"/>
          </p:cNvPicPr>
          <p:nvPr/>
        </p:nvPicPr>
        <p:blipFill>
          <a:blip r:embed="rId3"/>
          <a:stretch>
            <a:fillRect/>
          </a:stretch>
        </p:blipFill>
        <p:spPr>
          <a:xfrm>
            <a:off x="7033848" y="5383689"/>
            <a:ext cx="1831805" cy="336975"/>
          </a:xfrm>
          <a:prstGeom prst="rect">
            <a:avLst/>
          </a:prstGeom>
        </p:spPr>
      </p:pic>
      <p:pic>
        <p:nvPicPr>
          <p:cNvPr id="10" name="Picture 9">
            <a:extLst>
              <a:ext uri="{FF2B5EF4-FFF2-40B4-BE49-F238E27FC236}">
                <a16:creationId xmlns:a16="http://schemas.microsoft.com/office/drawing/2014/main" id="{9641A942-97FF-419C-939B-8D52D3B52EF1}"/>
              </a:ext>
            </a:extLst>
          </p:cNvPr>
          <p:cNvPicPr>
            <a:picLocks noChangeAspect="1"/>
          </p:cNvPicPr>
          <p:nvPr/>
        </p:nvPicPr>
        <p:blipFill>
          <a:blip r:embed="rId4"/>
          <a:stretch>
            <a:fillRect/>
          </a:stretch>
        </p:blipFill>
        <p:spPr>
          <a:xfrm>
            <a:off x="143315" y="525732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 y="602166"/>
            <a:ext cx="9144456" cy="5139584"/>
          </a:xfrm>
          <a:prstGeom prst="rect">
            <a:avLst/>
          </a:prstGeom>
        </p:spPr>
      </p:pic>
    </p:spTree>
    <p:extLst>
      <p:ext uri="{BB962C8B-B14F-4D97-AF65-F5344CB8AC3E}">
        <p14:creationId xmlns:p14="http://schemas.microsoft.com/office/powerpoint/2010/main" val="2975121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sz="4800" dirty="0"/>
              <a:t>Procedural light cone</a:t>
            </a:r>
            <a:endParaRPr sz="4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27" y="1095968"/>
            <a:ext cx="8281840" cy="5622884"/>
          </a:xfrm>
          <a:prstGeom prst="rect">
            <a:avLst/>
          </a:prstGeom>
        </p:spPr>
      </p:pic>
    </p:spTree>
    <p:extLst>
      <p:ext uri="{BB962C8B-B14F-4D97-AF65-F5344CB8AC3E}">
        <p14:creationId xmlns:p14="http://schemas.microsoft.com/office/powerpoint/2010/main" val="98270674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a:t>Precedence as a query</a:t>
            </a:r>
            <a:endParaRPr sz="4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 y="2578753"/>
            <a:ext cx="9144000" cy="4279247"/>
          </a:xfrm>
          <a:prstGeom prst="rect">
            <a:avLst/>
          </a:prstGeom>
        </p:spPr>
      </p:pic>
    </p:spTree>
    <p:extLst>
      <p:ext uri="{BB962C8B-B14F-4D97-AF65-F5344CB8AC3E}">
        <p14:creationId xmlns:p14="http://schemas.microsoft.com/office/powerpoint/2010/main" val="35570284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a:t>The fish of affirmation</a:t>
            </a:r>
            <a:endParaRPr sz="4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00" y="2067339"/>
            <a:ext cx="9389894" cy="3973828"/>
          </a:xfrm>
          <a:prstGeom prst="rect">
            <a:avLst/>
          </a:prstGeom>
        </p:spPr>
      </p:pic>
    </p:spTree>
    <p:extLst>
      <p:ext uri="{BB962C8B-B14F-4D97-AF65-F5344CB8AC3E}">
        <p14:creationId xmlns:p14="http://schemas.microsoft.com/office/powerpoint/2010/main" val="87853798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a:t>Emergent possibilities</a:t>
            </a:r>
            <a:endParaRPr sz="40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303" y="2473007"/>
            <a:ext cx="3766737" cy="353767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6834" y="2473007"/>
            <a:ext cx="4017364" cy="3773065"/>
          </a:xfrm>
          <a:prstGeom prst="rect">
            <a:avLst/>
          </a:prstGeom>
        </p:spPr>
      </p:pic>
    </p:spTree>
    <p:extLst>
      <p:ext uri="{BB962C8B-B14F-4D97-AF65-F5344CB8AC3E}">
        <p14:creationId xmlns:p14="http://schemas.microsoft.com/office/powerpoint/2010/main" val="5624671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424159" cy="6858000"/>
          </a:xfrm>
          <a:prstGeom prst="rect">
            <a:avLst/>
          </a:prstGeom>
        </p:spPr>
      </p:pic>
    </p:spTree>
    <p:extLst>
      <p:ext uri="{BB962C8B-B14F-4D97-AF65-F5344CB8AC3E}">
        <p14:creationId xmlns:p14="http://schemas.microsoft.com/office/powerpoint/2010/main" val="7716432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241"/>
          <p:cNvSpPr txBox="1"/>
          <p:nvPr/>
        </p:nvSpPr>
        <p:spPr>
          <a:xfrm>
            <a:off x="691524" y="2477949"/>
            <a:ext cx="2744402" cy="9398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Government?</a:t>
            </a:r>
          </a:p>
        </p:txBody>
      </p:sp>
      <p:sp>
        <p:nvSpPr>
          <p:cNvPr id="352" name="Shape 242"/>
          <p:cNvSpPr txBox="1"/>
          <p:nvPr/>
        </p:nvSpPr>
        <p:spPr>
          <a:xfrm>
            <a:off x="3647742" y="2545852"/>
            <a:ext cx="5307901" cy="121187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dirty="0"/>
              <a:t>Is accountable to Parliament</a:t>
            </a:r>
          </a:p>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dirty="0"/>
              <a:t>Proposes new laws to Parliament</a:t>
            </a:r>
          </a:p>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dirty="0"/>
              <a:t>Runs </a:t>
            </a:r>
            <a:r>
              <a:rPr lang="en-GB" dirty="0"/>
              <a:t>government</a:t>
            </a:r>
            <a:r>
              <a:rPr dirty="0"/>
              <a:t> departments </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a:bodyPr>
          <a:lstStyle>
            <a:lvl1pPr>
              <a:defRPr sz="6400"/>
            </a:lvl1pPr>
          </a:lstStyle>
          <a:p>
            <a:r>
              <a:rPr lang="en-US" dirty="0"/>
              <a:t>Afterword</a:t>
            </a:r>
            <a:endParaRPr sz="4000" dirty="0"/>
          </a:p>
        </p:txBody>
      </p:sp>
    </p:spTree>
    <p:extLst>
      <p:ext uri="{BB962C8B-B14F-4D97-AF65-F5344CB8AC3E}">
        <p14:creationId xmlns:p14="http://schemas.microsoft.com/office/powerpoint/2010/main" val="160409916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82" y="0"/>
            <a:ext cx="9473608" cy="6858000"/>
          </a:xfrm>
          <a:prstGeom prst="rect">
            <a:avLst/>
          </a:prstGeom>
        </p:spPr>
      </p:pic>
      <p:sp>
        <p:nvSpPr>
          <p:cNvPr id="387" name="Shape 289"/>
          <p:cNvSpPr txBox="1">
            <a:spLocks noGrp="1"/>
          </p:cNvSpPr>
          <p:nvPr>
            <p:ph type="title"/>
          </p:nvPr>
        </p:nvSpPr>
        <p:spPr>
          <a:xfrm>
            <a:off x="3518452" y="5049077"/>
            <a:ext cx="5792774" cy="1252331"/>
          </a:xfrm>
          <a:prstGeom prst="rect">
            <a:avLst/>
          </a:prstGeom>
        </p:spPr>
        <p:txBody>
          <a:bodyPr lIns="0" tIns="0" rIns="0" bIns="0">
            <a:normAutofit fontScale="90000"/>
          </a:bodyPr>
          <a:lstStyle>
            <a:lvl1pPr>
              <a:defRPr sz="6400"/>
            </a:lvl1pPr>
          </a:lstStyle>
          <a:p>
            <a:r>
              <a:rPr lang="en-US" dirty="0"/>
              <a:t>Retrospective coherence</a:t>
            </a:r>
            <a:endParaRPr sz="4000" dirty="0"/>
          </a:p>
        </p:txBody>
      </p:sp>
    </p:spTree>
    <p:extLst>
      <p:ext uri="{BB962C8B-B14F-4D97-AF65-F5344CB8AC3E}">
        <p14:creationId xmlns:p14="http://schemas.microsoft.com/office/powerpoint/2010/main" val="214361947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247"/>
          <p:cNvSpPr txBox="1"/>
          <p:nvPr/>
        </p:nvSpPr>
        <p:spPr>
          <a:xfrm>
            <a:off x="691524" y="2477949"/>
            <a:ext cx="2744402" cy="9398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Parliament?</a:t>
            </a:r>
          </a:p>
        </p:txBody>
      </p:sp>
      <p:sp>
        <p:nvSpPr>
          <p:cNvPr id="357" name="Shape 248"/>
          <p:cNvSpPr txBox="1"/>
          <p:nvPr/>
        </p:nvSpPr>
        <p:spPr>
          <a:xfrm>
            <a:off x="3647742" y="2545852"/>
            <a:ext cx="5307901" cy="1473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Holds Government to account</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Allows input from citizens</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Debates issues to influence decision making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Shape 253" descr="Shape 253"/>
          <p:cNvPicPr>
            <a:picLocks noChangeAspect="1"/>
          </p:cNvPicPr>
          <p:nvPr/>
        </p:nvPicPr>
        <p:blipFill>
          <a:blip r:embed="rId3"/>
          <a:stretch>
            <a:fillRect/>
          </a:stretch>
        </p:blipFill>
        <p:spPr>
          <a:xfrm>
            <a:off x="152400" y="152400"/>
            <a:ext cx="8737600" cy="65532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Shape 258" descr="Shape 258"/>
          <p:cNvPicPr>
            <a:picLocks noChangeAspect="1"/>
          </p:cNvPicPr>
          <p:nvPr/>
        </p:nvPicPr>
        <p:blipFill>
          <a:blip r:embed="rId3"/>
          <a:srcRect t="74764"/>
          <a:stretch>
            <a:fillRect/>
          </a:stretch>
        </p:blipFill>
        <p:spPr>
          <a:xfrm>
            <a:off x="152400" y="5051824"/>
            <a:ext cx="8737600" cy="1653776"/>
          </a:xfrm>
          <a:prstGeom prst="rect">
            <a:avLst/>
          </a:prstGeom>
          <a:ln w="12700">
            <a:miter lim="400000"/>
          </a:ln>
        </p:spPr>
      </p:pic>
      <p:pic>
        <p:nvPicPr>
          <p:cNvPr id="366" name="Shape 259" descr="Shape 259"/>
          <p:cNvPicPr>
            <a:picLocks noChangeAspect="1"/>
          </p:cNvPicPr>
          <p:nvPr/>
        </p:nvPicPr>
        <p:blipFill>
          <a:blip r:embed="rId4"/>
          <a:stretch>
            <a:fillRect/>
          </a:stretch>
        </p:blipFill>
        <p:spPr>
          <a:xfrm>
            <a:off x="5534700" y="1524724"/>
            <a:ext cx="4457701" cy="3429001"/>
          </a:xfrm>
          <a:prstGeom prst="rect">
            <a:avLst/>
          </a:prstGeom>
          <a:ln w="12700">
            <a:miter lim="400000"/>
          </a:ln>
        </p:spPr>
      </p:pic>
      <p:pic>
        <p:nvPicPr>
          <p:cNvPr id="367" name="Shape 260" descr="Shape 260"/>
          <p:cNvPicPr>
            <a:picLocks noChangeAspect="1"/>
          </p:cNvPicPr>
          <p:nvPr/>
        </p:nvPicPr>
        <p:blipFill>
          <a:blip r:embed="rId5"/>
          <a:stretch>
            <a:fillRect/>
          </a:stretch>
        </p:blipFill>
        <p:spPr>
          <a:xfrm>
            <a:off x="-596001" y="2200749"/>
            <a:ext cx="4274751" cy="275297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Helvetica Neue"/>
        <a:ea typeface="Helvetica Neue"/>
        <a:cs typeface="Helvetica Neue"/>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Helvetica Neue"/>
        <a:ea typeface="Helvetica Neue"/>
        <a:cs typeface="Helvetica Neue"/>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7705</TotalTime>
  <Words>4008</Words>
  <Application>Microsoft Office PowerPoint</Application>
  <PresentationFormat>On-screen Show (4:3)</PresentationFormat>
  <Paragraphs>596</Paragraphs>
  <Slides>61</Slides>
  <Notes>60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Courier New</vt:lpstr>
      <vt:lpstr>Helvetica Neue</vt:lpstr>
      <vt:lpstr>Helvetica Neue Light</vt:lpstr>
      <vt:lpstr>Trebuchet MS</vt:lpstr>
      <vt:lpstr>Simple Light</vt:lpstr>
      <vt:lpstr>Coping with complexity: building a knowledge graph for UK Parliament   ISKO UK Meetup 2021 </vt:lpstr>
      <vt:lpstr>PowerPoint Presentation</vt:lpstr>
      <vt:lpstr>PowerPoint Presentation</vt:lpstr>
      <vt:lpstr>What is Parliament?</vt:lpstr>
      <vt:lpstr>PowerPoint Presentation</vt:lpstr>
      <vt:lpstr>PowerPoint Presentation</vt:lpstr>
      <vt:lpstr>PowerPoint Presentation</vt:lpstr>
      <vt:lpstr>PowerPoint Presentation</vt:lpstr>
      <vt:lpstr>PowerPoint Presentation</vt:lpstr>
      <vt:lpstr>PowerPoint Presentation</vt:lpstr>
      <vt:lpstr>The problem</vt:lpstr>
      <vt:lpstr>PowerPoint Presentation</vt:lpstr>
      <vt:lpstr>PowerPoint Presentation</vt:lpstr>
      <vt:lpstr>First brexit then the pandemic</vt:lpstr>
      <vt:lpstr>PowerPoint Presentation</vt:lpstr>
      <vt:lpstr>This says nothing to me about my life</vt:lpstr>
      <vt:lpstr>The importance of well-managed information</vt:lpstr>
      <vt:lpstr>PowerPoint Presentation</vt:lpstr>
      <vt:lpstr>Your Finance Department controls your information management</vt:lpstr>
      <vt:lpstr>PowerPoint Presentation</vt:lpstr>
      <vt:lpstr>Don’t put your organisational structure on the web they said</vt:lpstr>
      <vt:lpstr>PowerPoint Presentation</vt:lpstr>
      <vt:lpstr>PowerPoint Presentation</vt:lpstr>
      <vt:lpstr>Parliament is not complicated</vt:lpstr>
      <vt:lpstr>PowerPoint Presentation</vt:lpstr>
      <vt:lpstr>PowerPoint Presentation</vt:lpstr>
      <vt:lpstr>PowerPoint Presentation</vt:lpstr>
      <vt:lpstr>Erskine May</vt:lpstr>
      <vt:lpstr>What is Parliament?</vt:lpstr>
      <vt:lpstr>Cynefin</vt:lpstr>
      <vt:lpstr>Finding and binding correct contexts  in a complex domain</vt:lpstr>
      <vt:lpstr>Domain-driven design</vt:lpstr>
      <vt:lpstr>PowerPoint Presentation</vt:lpstr>
      <vt:lpstr>PowerPoint Presentation</vt:lpstr>
      <vt:lpstr>Some tips for domain modelling</vt:lpstr>
      <vt:lpstr>(0)There is no such thing as metadata  think things not strings</vt:lpstr>
      <vt:lpstr>(1)There are always more unknown unknowns than known unknowns</vt:lpstr>
      <vt:lpstr>PowerPoint Presentation</vt:lpstr>
      <vt:lpstr>(2)The plural of anecdote is data</vt:lpstr>
      <vt:lpstr>(3)Make friends with contradiction and contrarians</vt:lpstr>
      <vt:lpstr>(4)Use graphs to subvert hierarchies</vt:lpstr>
      <vt:lpstr>(5)Retirees have the best stories</vt:lpstr>
      <vt:lpstr>PowerPoint Presentation</vt:lpstr>
      <vt:lpstr>90% of data debt results from incorrect cardinality</vt:lpstr>
      <vt:lpstr>Back to SIs Flowcharts</vt:lpstr>
      <vt:lpstr>Endless flowcharts</vt:lpstr>
      <vt:lpstr>The procedure model</vt:lpstr>
      <vt:lpstr>The maps</vt:lpstr>
      <vt:lpstr>The cult of user needs</vt:lpstr>
      <vt:lpstr>What we’ve made</vt:lpstr>
      <vt:lpstr>PowerPoint Presentation</vt:lpstr>
      <vt:lpstr>Treaty procedure</vt:lpstr>
      <vt:lpstr>Treaty procedure</vt:lpstr>
      <vt:lpstr>PowerPoint Presentation</vt:lpstr>
      <vt:lpstr>Procedural light cone</vt:lpstr>
      <vt:lpstr>Precedence as a query</vt:lpstr>
      <vt:lpstr>The fish of affirmation</vt:lpstr>
      <vt:lpstr>Emergent possibilities</vt:lpstr>
      <vt:lpstr>PowerPoint Presentation</vt:lpstr>
      <vt:lpstr>Afterword</vt:lpstr>
      <vt:lpstr>Retrospective coherence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Domain Driven Design at UK Parliament  Euro IA 2017 </dc:title>
  <cp:lastModifiedBy>SOMERVILLE, Anya</cp:lastModifiedBy>
  <cp:revision>105</cp:revision>
  <dcterms:modified xsi:type="dcterms:W3CDTF">2021-10-19T14:51:07Z</dcterms:modified>
</cp:coreProperties>
</file>